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89" r:id="rId4"/>
    <p:sldMasterId id="2147483706" r:id="rId5"/>
    <p:sldMasterId id="2147483730" r:id="rId6"/>
    <p:sldMasterId id="2147483748" r:id="rId7"/>
    <p:sldMasterId id="2147483767" r:id="rId8"/>
    <p:sldMasterId id="2147483779" r:id="rId9"/>
    <p:sldMasterId id="2147483791" r:id="rId10"/>
    <p:sldMasterId id="2147483808" r:id="rId11"/>
  </p:sldMasterIdLst>
  <p:notesMasterIdLst>
    <p:notesMasterId r:id="rId57"/>
  </p:notesMasterIdLst>
  <p:handoutMasterIdLst>
    <p:handoutMasterId r:id="rId58"/>
  </p:handoutMasterIdLst>
  <p:sldIdLst>
    <p:sldId id="391" r:id="rId12"/>
    <p:sldId id="433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4" r:id="rId26"/>
    <p:sldId id="413" r:id="rId27"/>
    <p:sldId id="414" r:id="rId28"/>
    <p:sldId id="405" r:id="rId29"/>
    <p:sldId id="394" r:id="rId30"/>
    <p:sldId id="395" r:id="rId31"/>
    <p:sldId id="257" r:id="rId32"/>
    <p:sldId id="417" r:id="rId33"/>
    <p:sldId id="418" r:id="rId34"/>
    <p:sldId id="419" r:id="rId35"/>
    <p:sldId id="290" r:id="rId36"/>
    <p:sldId id="307" r:id="rId37"/>
    <p:sldId id="374" r:id="rId38"/>
    <p:sldId id="310" r:id="rId39"/>
    <p:sldId id="311" r:id="rId40"/>
    <p:sldId id="420" r:id="rId41"/>
    <p:sldId id="316" r:id="rId42"/>
    <p:sldId id="332" r:id="rId43"/>
    <p:sldId id="341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256" r:id="rId56"/>
  </p:sldIdLst>
  <p:sldSz cx="12192000" cy="6858000"/>
  <p:notesSz cx="6858000" cy="9947275"/>
  <p:defaultTextStyle>
    <a:defPPr>
      <a:defRPr lang="en-US"/>
    </a:defPPr>
    <a:lvl1pPr marL="0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59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561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122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926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682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199" algn="l" defTabSz="9135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0191091-06A6-424E-894D-0FDEC0450737}">
          <p14:sldIdLst>
            <p14:sldId id="391"/>
            <p14:sldId id="433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4"/>
            <p14:sldId id="413"/>
            <p14:sldId id="414"/>
            <p14:sldId id="405"/>
            <p14:sldId id="394"/>
            <p14:sldId id="395"/>
            <p14:sldId id="257"/>
            <p14:sldId id="417"/>
            <p14:sldId id="418"/>
            <p14:sldId id="419"/>
            <p14:sldId id="290"/>
            <p14:sldId id="307"/>
            <p14:sldId id="374"/>
            <p14:sldId id="310"/>
            <p14:sldId id="311"/>
            <p14:sldId id="420"/>
            <p14:sldId id="316"/>
            <p14:sldId id="332"/>
            <p14:sldId id="341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0C751"/>
    <a:srgbClr val="FF842E"/>
    <a:srgbClr val="538FC4"/>
    <a:srgbClr val="FF6600"/>
    <a:srgbClr val="FFCC99"/>
    <a:srgbClr val="5794CB"/>
    <a:srgbClr val="F98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/>
    <p:restoredTop sz="93961" autoAdjust="0"/>
  </p:normalViewPr>
  <p:slideViewPr>
    <p:cSldViewPr snapToGrid="0" snapToObjects="1">
      <p:cViewPr varScale="1">
        <p:scale>
          <a:sx n="69" d="100"/>
          <a:sy n="69" d="100"/>
        </p:scale>
        <p:origin x="-4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a%20Novita\Documents\2015\rakor%20ukg\analisis\data%20presentasi1%20nasional%20isi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a%20Novita\Documents\2015\rakor%20ukg\analisis\data%20presentasi1%20nasional%20isi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xVal>
            <c:numRef>
              <c:f>Sheet1!$F$4:$F$130</c:f>
              <c:numCache>
                <c:formatCode>General</c:formatCode>
                <c:ptCount val="1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</c:numCache>
            </c:numRef>
          </c:xVal>
          <c:yVal>
            <c:numRef>
              <c:f>Sheet1!$G$4:$G$130</c:f>
              <c:numCache>
                <c:formatCode>General</c:formatCode>
                <c:ptCount val="127"/>
                <c:pt idx="0">
                  <c:v>61.31</c:v>
                </c:pt>
                <c:pt idx="1">
                  <c:v>59.720000000000013</c:v>
                </c:pt>
                <c:pt idx="2">
                  <c:v>58.89</c:v>
                </c:pt>
                <c:pt idx="3">
                  <c:v>56.2</c:v>
                </c:pt>
                <c:pt idx="4">
                  <c:v>57.98</c:v>
                </c:pt>
                <c:pt idx="5">
                  <c:v>62.64</c:v>
                </c:pt>
                <c:pt idx="6">
                  <c:v>67.040000000000006</c:v>
                </c:pt>
                <c:pt idx="7">
                  <c:v>64.5</c:v>
                </c:pt>
                <c:pt idx="8">
                  <c:v>59.27</c:v>
                </c:pt>
                <c:pt idx="9">
                  <c:v>64.06</c:v>
                </c:pt>
                <c:pt idx="10">
                  <c:v>57.86</c:v>
                </c:pt>
                <c:pt idx="11">
                  <c:v>61.03</c:v>
                </c:pt>
                <c:pt idx="12">
                  <c:v>60.91</c:v>
                </c:pt>
                <c:pt idx="13">
                  <c:v>59.08</c:v>
                </c:pt>
                <c:pt idx="14">
                  <c:v>60.05</c:v>
                </c:pt>
                <c:pt idx="15">
                  <c:v>57.160000000000011</c:v>
                </c:pt>
                <c:pt idx="16">
                  <c:v>62.41</c:v>
                </c:pt>
                <c:pt idx="17">
                  <c:v>60.28</c:v>
                </c:pt>
                <c:pt idx="18">
                  <c:v>60.67</c:v>
                </c:pt>
                <c:pt idx="19">
                  <c:v>58.68</c:v>
                </c:pt>
                <c:pt idx="20">
                  <c:v>55.46</c:v>
                </c:pt>
                <c:pt idx="21">
                  <c:v>63.6</c:v>
                </c:pt>
                <c:pt idx="22">
                  <c:v>57.84</c:v>
                </c:pt>
                <c:pt idx="23">
                  <c:v>61.190000000000012</c:v>
                </c:pt>
                <c:pt idx="24">
                  <c:v>57.38</c:v>
                </c:pt>
                <c:pt idx="25">
                  <c:v>58.230000000000011</c:v>
                </c:pt>
                <c:pt idx="26">
                  <c:v>63.28</c:v>
                </c:pt>
                <c:pt idx="27">
                  <c:v>60.95</c:v>
                </c:pt>
                <c:pt idx="28">
                  <c:v>66.150000000000006</c:v>
                </c:pt>
                <c:pt idx="29">
                  <c:v>55.81</c:v>
                </c:pt>
                <c:pt idx="30">
                  <c:v>58.44</c:v>
                </c:pt>
                <c:pt idx="31">
                  <c:v>61.24</c:v>
                </c:pt>
                <c:pt idx="32">
                  <c:v>62.47</c:v>
                </c:pt>
                <c:pt idx="33">
                  <c:v>63.83</c:v>
                </c:pt>
                <c:pt idx="34">
                  <c:v>60</c:v>
                </c:pt>
                <c:pt idx="35">
                  <c:v>62.93</c:v>
                </c:pt>
                <c:pt idx="36">
                  <c:v>56.52</c:v>
                </c:pt>
                <c:pt idx="37">
                  <c:v>64.489999999999995</c:v>
                </c:pt>
                <c:pt idx="38">
                  <c:v>62.08</c:v>
                </c:pt>
                <c:pt idx="39">
                  <c:v>62.98</c:v>
                </c:pt>
                <c:pt idx="40">
                  <c:v>61.56</c:v>
                </c:pt>
                <c:pt idx="41">
                  <c:v>59.21</c:v>
                </c:pt>
                <c:pt idx="42">
                  <c:v>63.63</c:v>
                </c:pt>
                <c:pt idx="43">
                  <c:v>65.910000000000025</c:v>
                </c:pt>
                <c:pt idx="44">
                  <c:v>58.57</c:v>
                </c:pt>
                <c:pt idx="45">
                  <c:v>60.120000000000012</c:v>
                </c:pt>
                <c:pt idx="46">
                  <c:v>52.61</c:v>
                </c:pt>
                <c:pt idx="47">
                  <c:v>60.54</c:v>
                </c:pt>
                <c:pt idx="48">
                  <c:v>60.24</c:v>
                </c:pt>
                <c:pt idx="49">
                  <c:v>65.31</c:v>
                </c:pt>
                <c:pt idx="50">
                  <c:v>61.18</c:v>
                </c:pt>
                <c:pt idx="51">
                  <c:v>58.91</c:v>
                </c:pt>
                <c:pt idx="52">
                  <c:v>61.03</c:v>
                </c:pt>
                <c:pt idx="53">
                  <c:v>62.17</c:v>
                </c:pt>
                <c:pt idx="54">
                  <c:v>60.33</c:v>
                </c:pt>
                <c:pt idx="55">
                  <c:v>60.760000000000012</c:v>
                </c:pt>
                <c:pt idx="56">
                  <c:v>61.4</c:v>
                </c:pt>
                <c:pt idx="57">
                  <c:v>55.91</c:v>
                </c:pt>
                <c:pt idx="58">
                  <c:v>51.56</c:v>
                </c:pt>
                <c:pt idx="59">
                  <c:v>56</c:v>
                </c:pt>
                <c:pt idx="60">
                  <c:v>61.01</c:v>
                </c:pt>
                <c:pt idx="61">
                  <c:v>63.31</c:v>
                </c:pt>
                <c:pt idx="62">
                  <c:v>62.95</c:v>
                </c:pt>
                <c:pt idx="63">
                  <c:v>61.92</c:v>
                </c:pt>
                <c:pt idx="64">
                  <c:v>63.02</c:v>
                </c:pt>
                <c:pt idx="65">
                  <c:v>57.86</c:v>
                </c:pt>
                <c:pt idx="66">
                  <c:v>65.679999999999978</c:v>
                </c:pt>
                <c:pt idx="67">
                  <c:v>57.68</c:v>
                </c:pt>
                <c:pt idx="68">
                  <c:v>63.94</c:v>
                </c:pt>
                <c:pt idx="69">
                  <c:v>62.46</c:v>
                </c:pt>
                <c:pt idx="70">
                  <c:v>54.190000000000012</c:v>
                </c:pt>
                <c:pt idx="71">
                  <c:v>65.78</c:v>
                </c:pt>
                <c:pt idx="72">
                  <c:v>53.44</c:v>
                </c:pt>
                <c:pt idx="73">
                  <c:v>63.14</c:v>
                </c:pt>
                <c:pt idx="74">
                  <c:v>56.91</c:v>
                </c:pt>
                <c:pt idx="75">
                  <c:v>67.040000000000006</c:v>
                </c:pt>
                <c:pt idx="76">
                  <c:v>60.53</c:v>
                </c:pt>
                <c:pt idx="77">
                  <c:v>57.160000000000011</c:v>
                </c:pt>
                <c:pt idx="78">
                  <c:v>57.84</c:v>
                </c:pt>
                <c:pt idx="79">
                  <c:v>63.68</c:v>
                </c:pt>
                <c:pt idx="80">
                  <c:v>59</c:v>
                </c:pt>
                <c:pt idx="81">
                  <c:v>55.45</c:v>
                </c:pt>
                <c:pt idx="82">
                  <c:v>57.98</c:v>
                </c:pt>
                <c:pt idx="83">
                  <c:v>55.64</c:v>
                </c:pt>
                <c:pt idx="84">
                  <c:v>58.61</c:v>
                </c:pt>
                <c:pt idx="85">
                  <c:v>60.83</c:v>
                </c:pt>
                <c:pt idx="86">
                  <c:v>64.669999999999973</c:v>
                </c:pt>
                <c:pt idx="87">
                  <c:v>59.8</c:v>
                </c:pt>
                <c:pt idx="88">
                  <c:v>61.190000000000012</c:v>
                </c:pt>
                <c:pt idx="89">
                  <c:v>62.220000000000013</c:v>
                </c:pt>
                <c:pt idx="90">
                  <c:v>63.2</c:v>
                </c:pt>
                <c:pt idx="91">
                  <c:v>63.89</c:v>
                </c:pt>
                <c:pt idx="92">
                  <c:v>63.82</c:v>
                </c:pt>
                <c:pt idx="93">
                  <c:v>60.42</c:v>
                </c:pt>
                <c:pt idx="94">
                  <c:v>65.89</c:v>
                </c:pt>
                <c:pt idx="95">
                  <c:v>61.14</c:v>
                </c:pt>
                <c:pt idx="96">
                  <c:v>65.66</c:v>
                </c:pt>
                <c:pt idx="97">
                  <c:v>63.290000000000013</c:v>
                </c:pt>
                <c:pt idx="98">
                  <c:v>59.03</c:v>
                </c:pt>
                <c:pt idx="99">
                  <c:v>62.91</c:v>
                </c:pt>
                <c:pt idx="100">
                  <c:v>62.44</c:v>
                </c:pt>
                <c:pt idx="101">
                  <c:v>62.48</c:v>
                </c:pt>
                <c:pt idx="102">
                  <c:v>61.6</c:v>
                </c:pt>
                <c:pt idx="103">
                  <c:v>62.36</c:v>
                </c:pt>
                <c:pt idx="104">
                  <c:v>63.09</c:v>
                </c:pt>
                <c:pt idx="105">
                  <c:v>63.05</c:v>
                </c:pt>
                <c:pt idx="106">
                  <c:v>62.27</c:v>
                </c:pt>
                <c:pt idx="107">
                  <c:v>62.43</c:v>
                </c:pt>
                <c:pt idx="108">
                  <c:v>64.239999999999995</c:v>
                </c:pt>
                <c:pt idx="109">
                  <c:v>63.9</c:v>
                </c:pt>
                <c:pt idx="110">
                  <c:v>67.61</c:v>
                </c:pt>
                <c:pt idx="111">
                  <c:v>67.42</c:v>
                </c:pt>
                <c:pt idx="112">
                  <c:v>66.3</c:v>
                </c:pt>
                <c:pt idx="113">
                  <c:v>62.2</c:v>
                </c:pt>
                <c:pt idx="114">
                  <c:v>65.989999999999995</c:v>
                </c:pt>
                <c:pt idx="115">
                  <c:v>62.99</c:v>
                </c:pt>
                <c:pt idx="116">
                  <c:v>67.48</c:v>
                </c:pt>
                <c:pt idx="117">
                  <c:v>66.709999999999994</c:v>
                </c:pt>
                <c:pt idx="118">
                  <c:v>57.32</c:v>
                </c:pt>
                <c:pt idx="119">
                  <c:v>62.81</c:v>
                </c:pt>
                <c:pt idx="120">
                  <c:v>63.48</c:v>
                </c:pt>
                <c:pt idx="121">
                  <c:v>66.959999999999994</c:v>
                </c:pt>
                <c:pt idx="122">
                  <c:v>59.11</c:v>
                </c:pt>
                <c:pt idx="123">
                  <c:v>61.94</c:v>
                </c:pt>
                <c:pt idx="124">
                  <c:v>61.21</c:v>
                </c:pt>
                <c:pt idx="125">
                  <c:v>64.209999999999994</c:v>
                </c:pt>
                <c:pt idx="126">
                  <c:v>69.12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BE-4B59-A60C-4C1FD9F92D2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Sheet1!$K$4:$K$157</c:f>
              <c:numCache>
                <c:formatCode>General</c:formatCode>
                <c:ptCount val="154"/>
                <c:pt idx="0">
                  <c:v>128</c:v>
                </c:pt>
                <c:pt idx="1">
                  <c:v>129</c:v>
                </c:pt>
                <c:pt idx="2">
                  <c:v>130</c:v>
                </c:pt>
                <c:pt idx="3">
                  <c:v>131</c:v>
                </c:pt>
                <c:pt idx="4">
                  <c:v>132</c:v>
                </c:pt>
                <c:pt idx="5">
                  <c:v>133</c:v>
                </c:pt>
                <c:pt idx="6">
                  <c:v>134</c:v>
                </c:pt>
                <c:pt idx="7">
                  <c:v>135</c:v>
                </c:pt>
                <c:pt idx="8">
                  <c:v>136</c:v>
                </c:pt>
                <c:pt idx="9">
                  <c:v>137</c:v>
                </c:pt>
                <c:pt idx="10">
                  <c:v>138</c:v>
                </c:pt>
                <c:pt idx="11">
                  <c:v>139</c:v>
                </c:pt>
                <c:pt idx="12">
                  <c:v>140</c:v>
                </c:pt>
                <c:pt idx="13">
                  <c:v>141</c:v>
                </c:pt>
                <c:pt idx="14">
                  <c:v>142</c:v>
                </c:pt>
                <c:pt idx="15">
                  <c:v>143</c:v>
                </c:pt>
                <c:pt idx="16">
                  <c:v>144</c:v>
                </c:pt>
                <c:pt idx="17">
                  <c:v>145</c:v>
                </c:pt>
                <c:pt idx="18">
                  <c:v>146</c:v>
                </c:pt>
                <c:pt idx="19">
                  <c:v>147</c:v>
                </c:pt>
                <c:pt idx="20">
                  <c:v>148</c:v>
                </c:pt>
                <c:pt idx="21">
                  <c:v>149</c:v>
                </c:pt>
                <c:pt idx="22">
                  <c:v>150</c:v>
                </c:pt>
                <c:pt idx="23">
                  <c:v>151</c:v>
                </c:pt>
                <c:pt idx="24">
                  <c:v>152</c:v>
                </c:pt>
                <c:pt idx="25">
                  <c:v>153</c:v>
                </c:pt>
                <c:pt idx="26">
                  <c:v>154</c:v>
                </c:pt>
                <c:pt idx="27">
                  <c:v>155</c:v>
                </c:pt>
                <c:pt idx="28">
                  <c:v>156</c:v>
                </c:pt>
                <c:pt idx="29">
                  <c:v>157</c:v>
                </c:pt>
                <c:pt idx="30">
                  <c:v>158</c:v>
                </c:pt>
                <c:pt idx="31">
                  <c:v>159</c:v>
                </c:pt>
                <c:pt idx="32">
                  <c:v>160</c:v>
                </c:pt>
                <c:pt idx="33">
                  <c:v>161</c:v>
                </c:pt>
                <c:pt idx="34">
                  <c:v>162</c:v>
                </c:pt>
                <c:pt idx="35">
                  <c:v>163</c:v>
                </c:pt>
                <c:pt idx="36">
                  <c:v>164</c:v>
                </c:pt>
                <c:pt idx="37">
                  <c:v>165</c:v>
                </c:pt>
                <c:pt idx="38">
                  <c:v>166</c:v>
                </c:pt>
                <c:pt idx="39">
                  <c:v>167</c:v>
                </c:pt>
                <c:pt idx="40">
                  <c:v>168</c:v>
                </c:pt>
                <c:pt idx="41">
                  <c:v>169</c:v>
                </c:pt>
                <c:pt idx="42">
                  <c:v>170</c:v>
                </c:pt>
                <c:pt idx="43">
                  <c:v>171</c:v>
                </c:pt>
                <c:pt idx="44">
                  <c:v>172</c:v>
                </c:pt>
                <c:pt idx="45">
                  <c:v>173</c:v>
                </c:pt>
                <c:pt idx="46">
                  <c:v>174</c:v>
                </c:pt>
                <c:pt idx="47">
                  <c:v>175</c:v>
                </c:pt>
                <c:pt idx="48">
                  <c:v>176</c:v>
                </c:pt>
                <c:pt idx="49">
                  <c:v>177</c:v>
                </c:pt>
                <c:pt idx="50">
                  <c:v>178</c:v>
                </c:pt>
                <c:pt idx="51">
                  <c:v>179</c:v>
                </c:pt>
                <c:pt idx="52">
                  <c:v>180</c:v>
                </c:pt>
                <c:pt idx="53">
                  <c:v>181</c:v>
                </c:pt>
                <c:pt idx="54">
                  <c:v>182</c:v>
                </c:pt>
                <c:pt idx="55">
                  <c:v>183</c:v>
                </c:pt>
                <c:pt idx="56">
                  <c:v>184</c:v>
                </c:pt>
                <c:pt idx="57">
                  <c:v>185</c:v>
                </c:pt>
                <c:pt idx="58">
                  <c:v>186</c:v>
                </c:pt>
                <c:pt idx="59">
                  <c:v>187</c:v>
                </c:pt>
                <c:pt idx="60">
                  <c:v>188</c:v>
                </c:pt>
                <c:pt idx="61">
                  <c:v>189</c:v>
                </c:pt>
                <c:pt idx="62">
                  <c:v>190</c:v>
                </c:pt>
                <c:pt idx="63">
                  <c:v>191</c:v>
                </c:pt>
                <c:pt idx="64">
                  <c:v>192</c:v>
                </c:pt>
                <c:pt idx="65">
                  <c:v>193</c:v>
                </c:pt>
                <c:pt idx="66">
                  <c:v>194</c:v>
                </c:pt>
                <c:pt idx="67">
                  <c:v>195</c:v>
                </c:pt>
                <c:pt idx="68">
                  <c:v>196</c:v>
                </c:pt>
                <c:pt idx="69">
                  <c:v>197</c:v>
                </c:pt>
                <c:pt idx="70">
                  <c:v>198</c:v>
                </c:pt>
                <c:pt idx="71">
                  <c:v>199</c:v>
                </c:pt>
                <c:pt idx="72">
                  <c:v>200</c:v>
                </c:pt>
                <c:pt idx="73">
                  <c:v>201</c:v>
                </c:pt>
                <c:pt idx="74">
                  <c:v>202</c:v>
                </c:pt>
                <c:pt idx="75">
                  <c:v>203</c:v>
                </c:pt>
                <c:pt idx="76">
                  <c:v>204</c:v>
                </c:pt>
                <c:pt idx="77">
                  <c:v>205</c:v>
                </c:pt>
                <c:pt idx="78">
                  <c:v>206</c:v>
                </c:pt>
                <c:pt idx="79">
                  <c:v>207</c:v>
                </c:pt>
                <c:pt idx="80">
                  <c:v>208</c:v>
                </c:pt>
                <c:pt idx="81">
                  <c:v>209</c:v>
                </c:pt>
                <c:pt idx="82">
                  <c:v>210</c:v>
                </c:pt>
                <c:pt idx="83">
                  <c:v>211</c:v>
                </c:pt>
                <c:pt idx="84">
                  <c:v>212</c:v>
                </c:pt>
                <c:pt idx="85">
                  <c:v>213</c:v>
                </c:pt>
                <c:pt idx="86">
                  <c:v>214</c:v>
                </c:pt>
                <c:pt idx="87">
                  <c:v>215</c:v>
                </c:pt>
                <c:pt idx="88">
                  <c:v>216</c:v>
                </c:pt>
                <c:pt idx="89">
                  <c:v>217</c:v>
                </c:pt>
                <c:pt idx="90">
                  <c:v>218</c:v>
                </c:pt>
                <c:pt idx="91">
                  <c:v>219</c:v>
                </c:pt>
                <c:pt idx="92">
                  <c:v>220</c:v>
                </c:pt>
                <c:pt idx="93">
                  <c:v>221</c:v>
                </c:pt>
                <c:pt idx="94">
                  <c:v>222</c:v>
                </c:pt>
                <c:pt idx="95">
                  <c:v>223</c:v>
                </c:pt>
                <c:pt idx="96">
                  <c:v>224</c:v>
                </c:pt>
                <c:pt idx="97">
                  <c:v>225</c:v>
                </c:pt>
                <c:pt idx="98">
                  <c:v>226</c:v>
                </c:pt>
                <c:pt idx="99">
                  <c:v>227</c:v>
                </c:pt>
                <c:pt idx="100">
                  <c:v>228</c:v>
                </c:pt>
                <c:pt idx="101">
                  <c:v>229</c:v>
                </c:pt>
                <c:pt idx="102">
                  <c:v>230</c:v>
                </c:pt>
                <c:pt idx="103">
                  <c:v>231</c:v>
                </c:pt>
                <c:pt idx="104">
                  <c:v>232</c:v>
                </c:pt>
                <c:pt idx="105">
                  <c:v>233</c:v>
                </c:pt>
                <c:pt idx="106">
                  <c:v>234</c:v>
                </c:pt>
                <c:pt idx="107">
                  <c:v>235</c:v>
                </c:pt>
                <c:pt idx="108">
                  <c:v>236</c:v>
                </c:pt>
                <c:pt idx="109">
                  <c:v>237</c:v>
                </c:pt>
                <c:pt idx="110">
                  <c:v>238</c:v>
                </c:pt>
                <c:pt idx="111">
                  <c:v>239</c:v>
                </c:pt>
                <c:pt idx="112">
                  <c:v>240</c:v>
                </c:pt>
                <c:pt idx="113">
                  <c:v>241</c:v>
                </c:pt>
                <c:pt idx="114">
                  <c:v>242</c:v>
                </c:pt>
                <c:pt idx="115">
                  <c:v>243</c:v>
                </c:pt>
                <c:pt idx="116">
                  <c:v>244</c:v>
                </c:pt>
                <c:pt idx="117">
                  <c:v>245</c:v>
                </c:pt>
                <c:pt idx="118">
                  <c:v>246</c:v>
                </c:pt>
                <c:pt idx="119">
                  <c:v>247</c:v>
                </c:pt>
                <c:pt idx="120">
                  <c:v>248</c:v>
                </c:pt>
                <c:pt idx="121">
                  <c:v>249</c:v>
                </c:pt>
                <c:pt idx="122">
                  <c:v>250</c:v>
                </c:pt>
                <c:pt idx="123">
                  <c:v>251</c:v>
                </c:pt>
                <c:pt idx="124">
                  <c:v>252</c:v>
                </c:pt>
                <c:pt idx="125">
                  <c:v>253</c:v>
                </c:pt>
                <c:pt idx="126">
                  <c:v>254</c:v>
                </c:pt>
                <c:pt idx="127">
                  <c:v>255</c:v>
                </c:pt>
                <c:pt idx="128">
                  <c:v>256</c:v>
                </c:pt>
                <c:pt idx="129">
                  <c:v>257</c:v>
                </c:pt>
                <c:pt idx="130">
                  <c:v>258</c:v>
                </c:pt>
                <c:pt idx="131">
                  <c:v>259</c:v>
                </c:pt>
                <c:pt idx="132">
                  <c:v>260</c:v>
                </c:pt>
                <c:pt idx="133">
                  <c:v>261</c:v>
                </c:pt>
                <c:pt idx="134">
                  <c:v>262</c:v>
                </c:pt>
                <c:pt idx="135">
                  <c:v>263</c:v>
                </c:pt>
                <c:pt idx="136">
                  <c:v>264</c:v>
                </c:pt>
                <c:pt idx="137">
                  <c:v>265</c:v>
                </c:pt>
                <c:pt idx="138">
                  <c:v>266</c:v>
                </c:pt>
                <c:pt idx="139">
                  <c:v>267</c:v>
                </c:pt>
                <c:pt idx="140">
                  <c:v>268</c:v>
                </c:pt>
                <c:pt idx="141">
                  <c:v>269</c:v>
                </c:pt>
                <c:pt idx="142">
                  <c:v>270</c:v>
                </c:pt>
                <c:pt idx="143">
                  <c:v>271</c:v>
                </c:pt>
                <c:pt idx="144">
                  <c:v>272</c:v>
                </c:pt>
                <c:pt idx="145">
                  <c:v>273</c:v>
                </c:pt>
                <c:pt idx="146">
                  <c:v>274</c:v>
                </c:pt>
                <c:pt idx="147">
                  <c:v>275</c:v>
                </c:pt>
                <c:pt idx="148">
                  <c:v>276</c:v>
                </c:pt>
                <c:pt idx="149">
                  <c:v>277</c:v>
                </c:pt>
                <c:pt idx="150">
                  <c:v>278</c:v>
                </c:pt>
                <c:pt idx="151">
                  <c:v>279</c:v>
                </c:pt>
                <c:pt idx="152">
                  <c:v>280</c:v>
                </c:pt>
                <c:pt idx="153">
                  <c:v>281</c:v>
                </c:pt>
              </c:numCache>
            </c:numRef>
          </c:xVal>
          <c:yVal>
            <c:numRef>
              <c:f>Sheet1!$L$4:$L$157</c:f>
              <c:numCache>
                <c:formatCode>General</c:formatCode>
                <c:ptCount val="154"/>
                <c:pt idx="0">
                  <c:v>46.91</c:v>
                </c:pt>
                <c:pt idx="1">
                  <c:v>48.77</c:v>
                </c:pt>
                <c:pt idx="2">
                  <c:v>49.67</c:v>
                </c:pt>
                <c:pt idx="3">
                  <c:v>49.660000000000011</c:v>
                </c:pt>
                <c:pt idx="4">
                  <c:v>45.160000000000011</c:v>
                </c:pt>
                <c:pt idx="5">
                  <c:v>47.720000000000013</c:v>
                </c:pt>
                <c:pt idx="6">
                  <c:v>49.41</c:v>
                </c:pt>
                <c:pt idx="7">
                  <c:v>53.620000000000012</c:v>
                </c:pt>
                <c:pt idx="8">
                  <c:v>47.8</c:v>
                </c:pt>
                <c:pt idx="9">
                  <c:v>46.32</c:v>
                </c:pt>
                <c:pt idx="10">
                  <c:v>46.82</c:v>
                </c:pt>
                <c:pt idx="11">
                  <c:v>46.99</c:v>
                </c:pt>
                <c:pt idx="12">
                  <c:v>59.96</c:v>
                </c:pt>
                <c:pt idx="13">
                  <c:v>52.690000000000012</c:v>
                </c:pt>
                <c:pt idx="14">
                  <c:v>59.18</c:v>
                </c:pt>
                <c:pt idx="15">
                  <c:v>57.64</c:v>
                </c:pt>
                <c:pt idx="16">
                  <c:v>58.01</c:v>
                </c:pt>
                <c:pt idx="17">
                  <c:v>59.39</c:v>
                </c:pt>
                <c:pt idx="18">
                  <c:v>52.88</c:v>
                </c:pt>
                <c:pt idx="19">
                  <c:v>53.57</c:v>
                </c:pt>
                <c:pt idx="20">
                  <c:v>51.83</c:v>
                </c:pt>
                <c:pt idx="21">
                  <c:v>59.24</c:v>
                </c:pt>
                <c:pt idx="22">
                  <c:v>59.92</c:v>
                </c:pt>
                <c:pt idx="23">
                  <c:v>47.17</c:v>
                </c:pt>
                <c:pt idx="24">
                  <c:v>55.15</c:v>
                </c:pt>
                <c:pt idx="25">
                  <c:v>53.24</c:v>
                </c:pt>
                <c:pt idx="26">
                  <c:v>53.3</c:v>
                </c:pt>
                <c:pt idx="27">
                  <c:v>54.82</c:v>
                </c:pt>
                <c:pt idx="28">
                  <c:v>58.160000000000011</c:v>
                </c:pt>
                <c:pt idx="29">
                  <c:v>47.38</c:v>
                </c:pt>
                <c:pt idx="30">
                  <c:v>50.14</c:v>
                </c:pt>
                <c:pt idx="31">
                  <c:v>54.11</c:v>
                </c:pt>
                <c:pt idx="32">
                  <c:v>52.98</c:v>
                </c:pt>
                <c:pt idx="33">
                  <c:v>58.13</c:v>
                </c:pt>
                <c:pt idx="34">
                  <c:v>48.13</c:v>
                </c:pt>
                <c:pt idx="35">
                  <c:v>47.77</c:v>
                </c:pt>
                <c:pt idx="36">
                  <c:v>54.44</c:v>
                </c:pt>
                <c:pt idx="37">
                  <c:v>51.63</c:v>
                </c:pt>
                <c:pt idx="38">
                  <c:v>54.65</c:v>
                </c:pt>
                <c:pt idx="39">
                  <c:v>55.09</c:v>
                </c:pt>
                <c:pt idx="40">
                  <c:v>56.91</c:v>
                </c:pt>
                <c:pt idx="41">
                  <c:v>52.44</c:v>
                </c:pt>
                <c:pt idx="42">
                  <c:v>50.89</c:v>
                </c:pt>
                <c:pt idx="43">
                  <c:v>54.94</c:v>
                </c:pt>
                <c:pt idx="44">
                  <c:v>53.220000000000013</c:v>
                </c:pt>
                <c:pt idx="45">
                  <c:v>49.160000000000011</c:v>
                </c:pt>
                <c:pt idx="46">
                  <c:v>53.33</c:v>
                </c:pt>
                <c:pt idx="47">
                  <c:v>48.27</c:v>
                </c:pt>
                <c:pt idx="48">
                  <c:v>52.86</c:v>
                </c:pt>
                <c:pt idx="49">
                  <c:v>52.48</c:v>
                </c:pt>
                <c:pt idx="50">
                  <c:v>51.230000000000011</c:v>
                </c:pt>
                <c:pt idx="51">
                  <c:v>50.660000000000011</c:v>
                </c:pt>
                <c:pt idx="52">
                  <c:v>49.1</c:v>
                </c:pt>
                <c:pt idx="53">
                  <c:v>51.160000000000011</c:v>
                </c:pt>
                <c:pt idx="54">
                  <c:v>53.95</c:v>
                </c:pt>
                <c:pt idx="55">
                  <c:v>53.760000000000012</c:v>
                </c:pt>
                <c:pt idx="56">
                  <c:v>53.48</c:v>
                </c:pt>
                <c:pt idx="57">
                  <c:v>50.39</c:v>
                </c:pt>
                <c:pt idx="58">
                  <c:v>51.37</c:v>
                </c:pt>
                <c:pt idx="59">
                  <c:v>54.11</c:v>
                </c:pt>
                <c:pt idx="60">
                  <c:v>60.4</c:v>
                </c:pt>
                <c:pt idx="61">
                  <c:v>55.290000000000013</c:v>
                </c:pt>
                <c:pt idx="62">
                  <c:v>50.46</c:v>
                </c:pt>
                <c:pt idx="63">
                  <c:v>49.74</c:v>
                </c:pt>
                <c:pt idx="64">
                  <c:v>53.65</c:v>
                </c:pt>
                <c:pt idx="65">
                  <c:v>52.5</c:v>
                </c:pt>
                <c:pt idx="66">
                  <c:v>53.36</c:v>
                </c:pt>
                <c:pt idx="67">
                  <c:v>53.98</c:v>
                </c:pt>
                <c:pt idx="68">
                  <c:v>52.32</c:v>
                </c:pt>
                <c:pt idx="69">
                  <c:v>51.64</c:v>
                </c:pt>
                <c:pt idx="70">
                  <c:v>48.43</c:v>
                </c:pt>
                <c:pt idx="71">
                  <c:v>53.39</c:v>
                </c:pt>
                <c:pt idx="72">
                  <c:v>47.59</c:v>
                </c:pt>
                <c:pt idx="73">
                  <c:v>47</c:v>
                </c:pt>
                <c:pt idx="74">
                  <c:v>44.3</c:v>
                </c:pt>
                <c:pt idx="75">
                  <c:v>47.1</c:v>
                </c:pt>
                <c:pt idx="76">
                  <c:v>52.24</c:v>
                </c:pt>
                <c:pt idx="77">
                  <c:v>51.33</c:v>
                </c:pt>
                <c:pt idx="78">
                  <c:v>52.33</c:v>
                </c:pt>
                <c:pt idx="79">
                  <c:v>49.14</c:v>
                </c:pt>
                <c:pt idx="80">
                  <c:v>52.57</c:v>
                </c:pt>
                <c:pt idx="81">
                  <c:v>49.21</c:v>
                </c:pt>
                <c:pt idx="82">
                  <c:v>48.08</c:v>
                </c:pt>
                <c:pt idx="83">
                  <c:v>55.99</c:v>
                </c:pt>
                <c:pt idx="84">
                  <c:v>52.620000000000012</c:v>
                </c:pt>
                <c:pt idx="85">
                  <c:v>58.32</c:v>
                </c:pt>
                <c:pt idx="86">
                  <c:v>56.49</c:v>
                </c:pt>
                <c:pt idx="87">
                  <c:v>55.99</c:v>
                </c:pt>
                <c:pt idx="88">
                  <c:v>51.51</c:v>
                </c:pt>
                <c:pt idx="89">
                  <c:v>52.64</c:v>
                </c:pt>
                <c:pt idx="90">
                  <c:v>48.48</c:v>
                </c:pt>
                <c:pt idx="91">
                  <c:v>52.52</c:v>
                </c:pt>
                <c:pt idx="92">
                  <c:v>46.71</c:v>
                </c:pt>
                <c:pt idx="93">
                  <c:v>45.48</c:v>
                </c:pt>
                <c:pt idx="94">
                  <c:v>55.01</c:v>
                </c:pt>
                <c:pt idx="95">
                  <c:v>54.21</c:v>
                </c:pt>
                <c:pt idx="96">
                  <c:v>52.38</c:v>
                </c:pt>
                <c:pt idx="97">
                  <c:v>54.06</c:v>
                </c:pt>
                <c:pt idx="98">
                  <c:v>54.1</c:v>
                </c:pt>
                <c:pt idx="99">
                  <c:v>50.97</c:v>
                </c:pt>
                <c:pt idx="100">
                  <c:v>50.68</c:v>
                </c:pt>
                <c:pt idx="101">
                  <c:v>52.07</c:v>
                </c:pt>
                <c:pt idx="102">
                  <c:v>57.4</c:v>
                </c:pt>
                <c:pt idx="103">
                  <c:v>58.620000000000012</c:v>
                </c:pt>
                <c:pt idx="104">
                  <c:v>51.99</c:v>
                </c:pt>
                <c:pt idx="105">
                  <c:v>46.03</c:v>
                </c:pt>
                <c:pt idx="106">
                  <c:v>58.2</c:v>
                </c:pt>
                <c:pt idx="107">
                  <c:v>55.14</c:v>
                </c:pt>
                <c:pt idx="108">
                  <c:v>60.87</c:v>
                </c:pt>
                <c:pt idx="109">
                  <c:v>51.6</c:v>
                </c:pt>
                <c:pt idx="110">
                  <c:v>52.15</c:v>
                </c:pt>
                <c:pt idx="111">
                  <c:v>53.42</c:v>
                </c:pt>
                <c:pt idx="112">
                  <c:v>49.5</c:v>
                </c:pt>
                <c:pt idx="113">
                  <c:v>50.82</c:v>
                </c:pt>
                <c:pt idx="114">
                  <c:v>52.07</c:v>
                </c:pt>
                <c:pt idx="115">
                  <c:v>52.660000000000011</c:v>
                </c:pt>
                <c:pt idx="116">
                  <c:v>54.53</c:v>
                </c:pt>
                <c:pt idx="117">
                  <c:v>52.49</c:v>
                </c:pt>
                <c:pt idx="118">
                  <c:v>53.230000000000011</c:v>
                </c:pt>
                <c:pt idx="119">
                  <c:v>51.02</c:v>
                </c:pt>
                <c:pt idx="120">
                  <c:v>54.41</c:v>
                </c:pt>
                <c:pt idx="121">
                  <c:v>56.96</c:v>
                </c:pt>
                <c:pt idx="122">
                  <c:v>60.59</c:v>
                </c:pt>
                <c:pt idx="123">
                  <c:v>57.18</c:v>
                </c:pt>
                <c:pt idx="124">
                  <c:v>56.54</c:v>
                </c:pt>
                <c:pt idx="125">
                  <c:v>64.38</c:v>
                </c:pt>
                <c:pt idx="126">
                  <c:v>57.43</c:v>
                </c:pt>
                <c:pt idx="127">
                  <c:v>51.1</c:v>
                </c:pt>
                <c:pt idx="128">
                  <c:v>56.36</c:v>
                </c:pt>
                <c:pt idx="129">
                  <c:v>52.89</c:v>
                </c:pt>
                <c:pt idx="130">
                  <c:v>51.92</c:v>
                </c:pt>
                <c:pt idx="131">
                  <c:v>51.85</c:v>
                </c:pt>
                <c:pt idx="132">
                  <c:v>56.31</c:v>
                </c:pt>
                <c:pt idx="133">
                  <c:v>58.94</c:v>
                </c:pt>
                <c:pt idx="134">
                  <c:v>59.91</c:v>
                </c:pt>
                <c:pt idx="135">
                  <c:v>64.28</c:v>
                </c:pt>
                <c:pt idx="136">
                  <c:v>51.88</c:v>
                </c:pt>
                <c:pt idx="137">
                  <c:v>51.57</c:v>
                </c:pt>
                <c:pt idx="138">
                  <c:v>54.35</c:v>
                </c:pt>
                <c:pt idx="139">
                  <c:v>60.28</c:v>
                </c:pt>
                <c:pt idx="140">
                  <c:v>60.43</c:v>
                </c:pt>
                <c:pt idx="141">
                  <c:v>63.02</c:v>
                </c:pt>
                <c:pt idx="142">
                  <c:v>59.93</c:v>
                </c:pt>
                <c:pt idx="143">
                  <c:v>56.27</c:v>
                </c:pt>
                <c:pt idx="144">
                  <c:v>54.160000000000011</c:v>
                </c:pt>
                <c:pt idx="145">
                  <c:v>53.75</c:v>
                </c:pt>
                <c:pt idx="146">
                  <c:v>61.32</c:v>
                </c:pt>
                <c:pt idx="147">
                  <c:v>55.67</c:v>
                </c:pt>
                <c:pt idx="148">
                  <c:v>60.37</c:v>
                </c:pt>
                <c:pt idx="149">
                  <c:v>49.14</c:v>
                </c:pt>
                <c:pt idx="150">
                  <c:v>52.07</c:v>
                </c:pt>
                <c:pt idx="151">
                  <c:v>54.45</c:v>
                </c:pt>
                <c:pt idx="152">
                  <c:v>58.6</c:v>
                </c:pt>
                <c:pt idx="153">
                  <c:v>56.35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BE-4B59-A60C-4C1FD9F92D23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Sheet1!$P$4:$P$59</c:f>
              <c:numCache>
                <c:formatCode>General</c:formatCode>
                <c:ptCount val="56"/>
                <c:pt idx="0">
                  <c:v>282</c:v>
                </c:pt>
                <c:pt idx="1">
                  <c:v>283</c:v>
                </c:pt>
                <c:pt idx="2">
                  <c:v>284</c:v>
                </c:pt>
                <c:pt idx="3">
                  <c:v>285</c:v>
                </c:pt>
                <c:pt idx="4">
                  <c:v>286</c:v>
                </c:pt>
                <c:pt idx="5">
                  <c:v>287</c:v>
                </c:pt>
                <c:pt idx="6">
                  <c:v>288</c:v>
                </c:pt>
                <c:pt idx="7">
                  <c:v>289</c:v>
                </c:pt>
                <c:pt idx="8">
                  <c:v>290</c:v>
                </c:pt>
                <c:pt idx="9">
                  <c:v>291</c:v>
                </c:pt>
                <c:pt idx="10">
                  <c:v>292</c:v>
                </c:pt>
                <c:pt idx="11">
                  <c:v>293</c:v>
                </c:pt>
                <c:pt idx="12">
                  <c:v>294</c:v>
                </c:pt>
                <c:pt idx="13">
                  <c:v>295</c:v>
                </c:pt>
                <c:pt idx="14">
                  <c:v>296</c:v>
                </c:pt>
                <c:pt idx="15">
                  <c:v>297</c:v>
                </c:pt>
                <c:pt idx="16">
                  <c:v>298</c:v>
                </c:pt>
                <c:pt idx="17">
                  <c:v>299</c:v>
                </c:pt>
                <c:pt idx="18">
                  <c:v>300</c:v>
                </c:pt>
                <c:pt idx="19">
                  <c:v>301</c:v>
                </c:pt>
                <c:pt idx="20">
                  <c:v>302</c:v>
                </c:pt>
                <c:pt idx="21">
                  <c:v>303</c:v>
                </c:pt>
                <c:pt idx="22">
                  <c:v>304</c:v>
                </c:pt>
                <c:pt idx="23">
                  <c:v>305</c:v>
                </c:pt>
                <c:pt idx="24">
                  <c:v>306</c:v>
                </c:pt>
                <c:pt idx="25">
                  <c:v>307</c:v>
                </c:pt>
                <c:pt idx="26">
                  <c:v>308</c:v>
                </c:pt>
                <c:pt idx="27">
                  <c:v>309</c:v>
                </c:pt>
                <c:pt idx="28">
                  <c:v>310</c:v>
                </c:pt>
                <c:pt idx="29">
                  <c:v>311</c:v>
                </c:pt>
                <c:pt idx="30">
                  <c:v>312</c:v>
                </c:pt>
                <c:pt idx="31">
                  <c:v>313</c:v>
                </c:pt>
                <c:pt idx="32">
                  <c:v>314</c:v>
                </c:pt>
                <c:pt idx="33">
                  <c:v>315</c:v>
                </c:pt>
                <c:pt idx="34">
                  <c:v>316</c:v>
                </c:pt>
                <c:pt idx="35">
                  <c:v>317</c:v>
                </c:pt>
                <c:pt idx="36">
                  <c:v>318</c:v>
                </c:pt>
                <c:pt idx="37">
                  <c:v>319</c:v>
                </c:pt>
                <c:pt idx="38">
                  <c:v>320</c:v>
                </c:pt>
                <c:pt idx="39">
                  <c:v>321</c:v>
                </c:pt>
                <c:pt idx="40">
                  <c:v>322</c:v>
                </c:pt>
                <c:pt idx="41">
                  <c:v>323</c:v>
                </c:pt>
                <c:pt idx="42">
                  <c:v>324</c:v>
                </c:pt>
                <c:pt idx="43">
                  <c:v>325</c:v>
                </c:pt>
                <c:pt idx="44">
                  <c:v>326</c:v>
                </c:pt>
                <c:pt idx="45">
                  <c:v>327</c:v>
                </c:pt>
                <c:pt idx="46">
                  <c:v>328</c:v>
                </c:pt>
                <c:pt idx="47">
                  <c:v>329</c:v>
                </c:pt>
                <c:pt idx="48">
                  <c:v>330</c:v>
                </c:pt>
                <c:pt idx="49">
                  <c:v>331</c:v>
                </c:pt>
                <c:pt idx="50">
                  <c:v>332</c:v>
                </c:pt>
                <c:pt idx="51">
                  <c:v>333</c:v>
                </c:pt>
                <c:pt idx="52">
                  <c:v>334</c:v>
                </c:pt>
                <c:pt idx="53">
                  <c:v>335</c:v>
                </c:pt>
                <c:pt idx="54">
                  <c:v>336</c:v>
                </c:pt>
                <c:pt idx="55">
                  <c:v>337</c:v>
                </c:pt>
              </c:numCache>
            </c:numRef>
          </c:xVal>
          <c:yVal>
            <c:numRef>
              <c:f>Sheet1!$Q$4:$Q$59</c:f>
              <c:numCache>
                <c:formatCode>General</c:formatCode>
                <c:ptCount val="56"/>
                <c:pt idx="0">
                  <c:v>56.46</c:v>
                </c:pt>
                <c:pt idx="1">
                  <c:v>56.91</c:v>
                </c:pt>
                <c:pt idx="2">
                  <c:v>56.83</c:v>
                </c:pt>
                <c:pt idx="3">
                  <c:v>49.56</c:v>
                </c:pt>
                <c:pt idx="4">
                  <c:v>51.89</c:v>
                </c:pt>
                <c:pt idx="5">
                  <c:v>50.220000000000013</c:v>
                </c:pt>
                <c:pt idx="6">
                  <c:v>53.39</c:v>
                </c:pt>
                <c:pt idx="7">
                  <c:v>54.5</c:v>
                </c:pt>
                <c:pt idx="8">
                  <c:v>53.08</c:v>
                </c:pt>
                <c:pt idx="9">
                  <c:v>47.56</c:v>
                </c:pt>
                <c:pt idx="10">
                  <c:v>55.3</c:v>
                </c:pt>
                <c:pt idx="11">
                  <c:v>54.97</c:v>
                </c:pt>
                <c:pt idx="12">
                  <c:v>57.230000000000011</c:v>
                </c:pt>
                <c:pt idx="13">
                  <c:v>50.620000000000012</c:v>
                </c:pt>
                <c:pt idx="14">
                  <c:v>50.53</c:v>
                </c:pt>
                <c:pt idx="15">
                  <c:v>50.71</c:v>
                </c:pt>
                <c:pt idx="16">
                  <c:v>54.2</c:v>
                </c:pt>
                <c:pt idx="17">
                  <c:v>53.99</c:v>
                </c:pt>
                <c:pt idx="18">
                  <c:v>54.31</c:v>
                </c:pt>
                <c:pt idx="19">
                  <c:v>56.99</c:v>
                </c:pt>
                <c:pt idx="20">
                  <c:v>53.37</c:v>
                </c:pt>
                <c:pt idx="21">
                  <c:v>55.09</c:v>
                </c:pt>
                <c:pt idx="22">
                  <c:v>49.18</c:v>
                </c:pt>
                <c:pt idx="23">
                  <c:v>51.91</c:v>
                </c:pt>
                <c:pt idx="24">
                  <c:v>55.7</c:v>
                </c:pt>
                <c:pt idx="25">
                  <c:v>52.77</c:v>
                </c:pt>
                <c:pt idx="26">
                  <c:v>49.68</c:v>
                </c:pt>
                <c:pt idx="27">
                  <c:v>47.93</c:v>
                </c:pt>
                <c:pt idx="28">
                  <c:v>46.47</c:v>
                </c:pt>
                <c:pt idx="29">
                  <c:v>50.24</c:v>
                </c:pt>
                <c:pt idx="30">
                  <c:v>54.48</c:v>
                </c:pt>
                <c:pt idx="31">
                  <c:v>49.13</c:v>
                </c:pt>
                <c:pt idx="32">
                  <c:v>51.1</c:v>
                </c:pt>
                <c:pt idx="33">
                  <c:v>56.03</c:v>
                </c:pt>
                <c:pt idx="34">
                  <c:v>58.36</c:v>
                </c:pt>
                <c:pt idx="35">
                  <c:v>49.68</c:v>
                </c:pt>
                <c:pt idx="36">
                  <c:v>55.47</c:v>
                </c:pt>
                <c:pt idx="37">
                  <c:v>52.52</c:v>
                </c:pt>
                <c:pt idx="38">
                  <c:v>51.91</c:v>
                </c:pt>
                <c:pt idx="39">
                  <c:v>55.02</c:v>
                </c:pt>
                <c:pt idx="40">
                  <c:v>52.760000000000012</c:v>
                </c:pt>
                <c:pt idx="41">
                  <c:v>56.01</c:v>
                </c:pt>
                <c:pt idx="42">
                  <c:v>56.28</c:v>
                </c:pt>
                <c:pt idx="43">
                  <c:v>52.7</c:v>
                </c:pt>
                <c:pt idx="44">
                  <c:v>55.91</c:v>
                </c:pt>
                <c:pt idx="45">
                  <c:v>58.15</c:v>
                </c:pt>
                <c:pt idx="46">
                  <c:v>55.59</c:v>
                </c:pt>
                <c:pt idx="47">
                  <c:v>59.660000000000011</c:v>
                </c:pt>
                <c:pt idx="48">
                  <c:v>61.730000000000011</c:v>
                </c:pt>
                <c:pt idx="49">
                  <c:v>58.65</c:v>
                </c:pt>
                <c:pt idx="50">
                  <c:v>62.11</c:v>
                </c:pt>
                <c:pt idx="51">
                  <c:v>53.02</c:v>
                </c:pt>
                <c:pt idx="52">
                  <c:v>59.71</c:v>
                </c:pt>
                <c:pt idx="53">
                  <c:v>56.54</c:v>
                </c:pt>
                <c:pt idx="54">
                  <c:v>58.98</c:v>
                </c:pt>
                <c:pt idx="55">
                  <c:v>57.760000000000012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BE-4B59-A60C-4C1FD9F92D23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Sheet1!$U$4:$U$84</c:f>
              <c:numCache>
                <c:formatCode>General</c:formatCode>
                <c:ptCount val="81"/>
                <c:pt idx="0">
                  <c:v>338</c:v>
                </c:pt>
                <c:pt idx="1">
                  <c:v>339</c:v>
                </c:pt>
                <c:pt idx="2">
                  <c:v>340</c:v>
                </c:pt>
                <c:pt idx="3">
                  <c:v>341</c:v>
                </c:pt>
                <c:pt idx="4">
                  <c:v>342</c:v>
                </c:pt>
                <c:pt idx="5">
                  <c:v>343</c:v>
                </c:pt>
                <c:pt idx="6">
                  <c:v>344</c:v>
                </c:pt>
                <c:pt idx="7">
                  <c:v>345</c:v>
                </c:pt>
                <c:pt idx="8">
                  <c:v>346</c:v>
                </c:pt>
                <c:pt idx="9">
                  <c:v>347</c:v>
                </c:pt>
                <c:pt idx="10">
                  <c:v>348</c:v>
                </c:pt>
                <c:pt idx="11">
                  <c:v>349</c:v>
                </c:pt>
                <c:pt idx="12">
                  <c:v>350</c:v>
                </c:pt>
                <c:pt idx="13">
                  <c:v>351</c:v>
                </c:pt>
                <c:pt idx="14">
                  <c:v>352</c:v>
                </c:pt>
                <c:pt idx="15">
                  <c:v>353</c:v>
                </c:pt>
                <c:pt idx="16">
                  <c:v>354</c:v>
                </c:pt>
                <c:pt idx="17">
                  <c:v>355</c:v>
                </c:pt>
                <c:pt idx="18">
                  <c:v>356</c:v>
                </c:pt>
                <c:pt idx="19">
                  <c:v>357</c:v>
                </c:pt>
                <c:pt idx="20">
                  <c:v>358</c:v>
                </c:pt>
                <c:pt idx="21">
                  <c:v>359</c:v>
                </c:pt>
                <c:pt idx="22">
                  <c:v>360</c:v>
                </c:pt>
                <c:pt idx="23">
                  <c:v>361</c:v>
                </c:pt>
                <c:pt idx="24">
                  <c:v>362</c:v>
                </c:pt>
                <c:pt idx="25">
                  <c:v>363</c:v>
                </c:pt>
                <c:pt idx="26">
                  <c:v>364</c:v>
                </c:pt>
                <c:pt idx="27">
                  <c:v>365</c:v>
                </c:pt>
                <c:pt idx="28">
                  <c:v>366</c:v>
                </c:pt>
                <c:pt idx="29">
                  <c:v>367</c:v>
                </c:pt>
                <c:pt idx="30">
                  <c:v>368</c:v>
                </c:pt>
                <c:pt idx="31">
                  <c:v>369</c:v>
                </c:pt>
                <c:pt idx="32">
                  <c:v>370</c:v>
                </c:pt>
                <c:pt idx="33">
                  <c:v>371</c:v>
                </c:pt>
                <c:pt idx="34">
                  <c:v>372</c:v>
                </c:pt>
                <c:pt idx="35">
                  <c:v>373</c:v>
                </c:pt>
                <c:pt idx="36">
                  <c:v>374</c:v>
                </c:pt>
                <c:pt idx="37">
                  <c:v>375</c:v>
                </c:pt>
                <c:pt idx="38">
                  <c:v>376</c:v>
                </c:pt>
                <c:pt idx="39">
                  <c:v>377</c:v>
                </c:pt>
                <c:pt idx="40">
                  <c:v>378</c:v>
                </c:pt>
                <c:pt idx="41">
                  <c:v>379</c:v>
                </c:pt>
                <c:pt idx="42">
                  <c:v>380</c:v>
                </c:pt>
                <c:pt idx="43">
                  <c:v>381</c:v>
                </c:pt>
                <c:pt idx="44">
                  <c:v>382</c:v>
                </c:pt>
                <c:pt idx="45">
                  <c:v>383</c:v>
                </c:pt>
                <c:pt idx="46">
                  <c:v>384</c:v>
                </c:pt>
                <c:pt idx="47">
                  <c:v>385</c:v>
                </c:pt>
                <c:pt idx="48">
                  <c:v>386</c:v>
                </c:pt>
                <c:pt idx="49">
                  <c:v>387</c:v>
                </c:pt>
                <c:pt idx="50">
                  <c:v>388</c:v>
                </c:pt>
                <c:pt idx="51">
                  <c:v>389</c:v>
                </c:pt>
                <c:pt idx="52">
                  <c:v>390</c:v>
                </c:pt>
                <c:pt idx="53">
                  <c:v>391</c:v>
                </c:pt>
                <c:pt idx="54">
                  <c:v>392</c:v>
                </c:pt>
                <c:pt idx="55">
                  <c:v>393</c:v>
                </c:pt>
                <c:pt idx="56">
                  <c:v>394</c:v>
                </c:pt>
                <c:pt idx="57">
                  <c:v>395</c:v>
                </c:pt>
                <c:pt idx="58">
                  <c:v>396</c:v>
                </c:pt>
                <c:pt idx="59">
                  <c:v>397</c:v>
                </c:pt>
                <c:pt idx="60">
                  <c:v>398</c:v>
                </c:pt>
                <c:pt idx="61">
                  <c:v>399</c:v>
                </c:pt>
                <c:pt idx="62">
                  <c:v>400</c:v>
                </c:pt>
                <c:pt idx="63">
                  <c:v>401</c:v>
                </c:pt>
                <c:pt idx="64">
                  <c:v>402</c:v>
                </c:pt>
                <c:pt idx="65">
                  <c:v>403</c:v>
                </c:pt>
                <c:pt idx="66">
                  <c:v>404</c:v>
                </c:pt>
                <c:pt idx="67">
                  <c:v>405</c:v>
                </c:pt>
                <c:pt idx="68">
                  <c:v>406</c:v>
                </c:pt>
                <c:pt idx="69">
                  <c:v>407</c:v>
                </c:pt>
                <c:pt idx="70">
                  <c:v>408</c:v>
                </c:pt>
                <c:pt idx="71">
                  <c:v>409</c:v>
                </c:pt>
                <c:pt idx="72">
                  <c:v>410</c:v>
                </c:pt>
                <c:pt idx="73">
                  <c:v>411</c:v>
                </c:pt>
                <c:pt idx="74">
                  <c:v>412</c:v>
                </c:pt>
                <c:pt idx="75">
                  <c:v>413</c:v>
                </c:pt>
                <c:pt idx="76">
                  <c:v>414</c:v>
                </c:pt>
                <c:pt idx="77">
                  <c:v>415</c:v>
                </c:pt>
                <c:pt idx="78">
                  <c:v>416</c:v>
                </c:pt>
                <c:pt idx="79">
                  <c:v>417</c:v>
                </c:pt>
                <c:pt idx="80">
                  <c:v>418</c:v>
                </c:pt>
              </c:numCache>
            </c:numRef>
          </c:xVal>
          <c:yVal>
            <c:numRef>
              <c:f>Sheet1!$V$4:$V$84</c:f>
              <c:numCache>
                <c:formatCode>General</c:formatCode>
                <c:ptCount val="81"/>
                <c:pt idx="0">
                  <c:v>50.58</c:v>
                </c:pt>
                <c:pt idx="1">
                  <c:v>50.38</c:v>
                </c:pt>
                <c:pt idx="2">
                  <c:v>49.44</c:v>
                </c:pt>
                <c:pt idx="3">
                  <c:v>50.260000000000012</c:v>
                </c:pt>
                <c:pt idx="4">
                  <c:v>53.3</c:v>
                </c:pt>
                <c:pt idx="5">
                  <c:v>51.32</c:v>
                </c:pt>
                <c:pt idx="6">
                  <c:v>49.160000000000011</c:v>
                </c:pt>
                <c:pt idx="7">
                  <c:v>49.74</c:v>
                </c:pt>
                <c:pt idx="8">
                  <c:v>51.02</c:v>
                </c:pt>
                <c:pt idx="9">
                  <c:v>49.21</c:v>
                </c:pt>
                <c:pt idx="10">
                  <c:v>50.46</c:v>
                </c:pt>
                <c:pt idx="11">
                  <c:v>51.58</c:v>
                </c:pt>
                <c:pt idx="12">
                  <c:v>52.03</c:v>
                </c:pt>
                <c:pt idx="13">
                  <c:v>51.14</c:v>
                </c:pt>
                <c:pt idx="14">
                  <c:v>47.220000000000013</c:v>
                </c:pt>
                <c:pt idx="15">
                  <c:v>50.96</c:v>
                </c:pt>
                <c:pt idx="16">
                  <c:v>50.36</c:v>
                </c:pt>
                <c:pt idx="17">
                  <c:v>50.86</c:v>
                </c:pt>
                <c:pt idx="18">
                  <c:v>52.82</c:v>
                </c:pt>
                <c:pt idx="19">
                  <c:v>48.7</c:v>
                </c:pt>
                <c:pt idx="20">
                  <c:v>55.09</c:v>
                </c:pt>
                <c:pt idx="21">
                  <c:v>52.760000000000012</c:v>
                </c:pt>
                <c:pt idx="22">
                  <c:v>51.51</c:v>
                </c:pt>
                <c:pt idx="23">
                  <c:v>52.21</c:v>
                </c:pt>
                <c:pt idx="24">
                  <c:v>47.44</c:v>
                </c:pt>
                <c:pt idx="25">
                  <c:v>51.54</c:v>
                </c:pt>
                <c:pt idx="26">
                  <c:v>51.49</c:v>
                </c:pt>
                <c:pt idx="27">
                  <c:v>50.57</c:v>
                </c:pt>
                <c:pt idx="28">
                  <c:v>50.31</c:v>
                </c:pt>
                <c:pt idx="29">
                  <c:v>48.65</c:v>
                </c:pt>
                <c:pt idx="30">
                  <c:v>48.64</c:v>
                </c:pt>
                <c:pt idx="31">
                  <c:v>49.95</c:v>
                </c:pt>
                <c:pt idx="32">
                  <c:v>46.74</c:v>
                </c:pt>
                <c:pt idx="33">
                  <c:v>50.82</c:v>
                </c:pt>
                <c:pt idx="34">
                  <c:v>50.61</c:v>
                </c:pt>
                <c:pt idx="35">
                  <c:v>50.08</c:v>
                </c:pt>
                <c:pt idx="36">
                  <c:v>54.65</c:v>
                </c:pt>
                <c:pt idx="37">
                  <c:v>50.07</c:v>
                </c:pt>
                <c:pt idx="38">
                  <c:v>50.77</c:v>
                </c:pt>
                <c:pt idx="39">
                  <c:v>48.96</c:v>
                </c:pt>
                <c:pt idx="40">
                  <c:v>48.92</c:v>
                </c:pt>
                <c:pt idx="41">
                  <c:v>48.9</c:v>
                </c:pt>
                <c:pt idx="42">
                  <c:v>51.48</c:v>
                </c:pt>
                <c:pt idx="43">
                  <c:v>54.18</c:v>
                </c:pt>
                <c:pt idx="44">
                  <c:v>51.63</c:v>
                </c:pt>
                <c:pt idx="45">
                  <c:v>50.53</c:v>
                </c:pt>
                <c:pt idx="46">
                  <c:v>52.790000000000013</c:v>
                </c:pt>
                <c:pt idx="47">
                  <c:v>51.92</c:v>
                </c:pt>
                <c:pt idx="48">
                  <c:v>49.790000000000013</c:v>
                </c:pt>
                <c:pt idx="49">
                  <c:v>50.67</c:v>
                </c:pt>
                <c:pt idx="50">
                  <c:v>51.58</c:v>
                </c:pt>
                <c:pt idx="51">
                  <c:v>52.160000000000011</c:v>
                </c:pt>
                <c:pt idx="52">
                  <c:v>53.17</c:v>
                </c:pt>
                <c:pt idx="53">
                  <c:v>50.01</c:v>
                </c:pt>
                <c:pt idx="54">
                  <c:v>51.660000000000011</c:v>
                </c:pt>
                <c:pt idx="55">
                  <c:v>50.720000000000013</c:v>
                </c:pt>
                <c:pt idx="56">
                  <c:v>51.13</c:v>
                </c:pt>
                <c:pt idx="57">
                  <c:v>51.3</c:v>
                </c:pt>
                <c:pt idx="58">
                  <c:v>52.720000000000013</c:v>
                </c:pt>
                <c:pt idx="59">
                  <c:v>53.78</c:v>
                </c:pt>
                <c:pt idx="60">
                  <c:v>48.74</c:v>
                </c:pt>
                <c:pt idx="61">
                  <c:v>51.690000000000012</c:v>
                </c:pt>
                <c:pt idx="62">
                  <c:v>53.74</c:v>
                </c:pt>
                <c:pt idx="63">
                  <c:v>51.27</c:v>
                </c:pt>
                <c:pt idx="64">
                  <c:v>52.120000000000012</c:v>
                </c:pt>
                <c:pt idx="65">
                  <c:v>50.05</c:v>
                </c:pt>
                <c:pt idx="66">
                  <c:v>49.1</c:v>
                </c:pt>
                <c:pt idx="67">
                  <c:v>52.27</c:v>
                </c:pt>
                <c:pt idx="68">
                  <c:v>54.38</c:v>
                </c:pt>
                <c:pt idx="69">
                  <c:v>51.120000000000012</c:v>
                </c:pt>
                <c:pt idx="70">
                  <c:v>53.07</c:v>
                </c:pt>
                <c:pt idx="71">
                  <c:v>51.67</c:v>
                </c:pt>
                <c:pt idx="72">
                  <c:v>54.47</c:v>
                </c:pt>
                <c:pt idx="73">
                  <c:v>54.53</c:v>
                </c:pt>
                <c:pt idx="74">
                  <c:v>51.51</c:v>
                </c:pt>
                <c:pt idx="75">
                  <c:v>55.24</c:v>
                </c:pt>
                <c:pt idx="76">
                  <c:v>53.18</c:v>
                </c:pt>
                <c:pt idx="77">
                  <c:v>53.4</c:v>
                </c:pt>
                <c:pt idx="78">
                  <c:v>53.46</c:v>
                </c:pt>
                <c:pt idx="79">
                  <c:v>55.45</c:v>
                </c:pt>
                <c:pt idx="80">
                  <c:v>57.37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BE-4B59-A60C-4C1FD9F92D23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star"/>
            <c:size val="7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Sheet1!$Z$4:$Z$99</c:f>
              <c:numCache>
                <c:formatCode>General</c:formatCode>
                <c:ptCount val="96"/>
                <c:pt idx="0">
                  <c:v>419</c:v>
                </c:pt>
                <c:pt idx="1">
                  <c:v>420</c:v>
                </c:pt>
                <c:pt idx="2">
                  <c:v>421</c:v>
                </c:pt>
                <c:pt idx="3">
                  <c:v>422</c:v>
                </c:pt>
                <c:pt idx="4">
                  <c:v>423</c:v>
                </c:pt>
                <c:pt idx="5">
                  <c:v>424</c:v>
                </c:pt>
                <c:pt idx="6">
                  <c:v>425</c:v>
                </c:pt>
                <c:pt idx="7">
                  <c:v>426</c:v>
                </c:pt>
                <c:pt idx="8">
                  <c:v>427</c:v>
                </c:pt>
                <c:pt idx="9">
                  <c:v>428</c:v>
                </c:pt>
                <c:pt idx="10">
                  <c:v>429</c:v>
                </c:pt>
                <c:pt idx="11">
                  <c:v>430</c:v>
                </c:pt>
                <c:pt idx="12">
                  <c:v>431</c:v>
                </c:pt>
                <c:pt idx="13">
                  <c:v>432</c:v>
                </c:pt>
                <c:pt idx="14">
                  <c:v>433</c:v>
                </c:pt>
                <c:pt idx="15">
                  <c:v>434</c:v>
                </c:pt>
                <c:pt idx="16">
                  <c:v>435</c:v>
                </c:pt>
                <c:pt idx="17">
                  <c:v>436</c:v>
                </c:pt>
                <c:pt idx="18">
                  <c:v>437</c:v>
                </c:pt>
                <c:pt idx="19">
                  <c:v>438</c:v>
                </c:pt>
                <c:pt idx="20">
                  <c:v>439</c:v>
                </c:pt>
                <c:pt idx="21">
                  <c:v>440</c:v>
                </c:pt>
                <c:pt idx="22">
                  <c:v>441</c:v>
                </c:pt>
                <c:pt idx="23">
                  <c:v>442</c:v>
                </c:pt>
                <c:pt idx="24">
                  <c:v>443</c:v>
                </c:pt>
                <c:pt idx="25">
                  <c:v>444</c:v>
                </c:pt>
                <c:pt idx="26">
                  <c:v>445</c:v>
                </c:pt>
                <c:pt idx="27">
                  <c:v>446</c:v>
                </c:pt>
                <c:pt idx="28">
                  <c:v>447</c:v>
                </c:pt>
                <c:pt idx="29">
                  <c:v>448</c:v>
                </c:pt>
                <c:pt idx="30">
                  <c:v>449</c:v>
                </c:pt>
                <c:pt idx="31">
                  <c:v>450</c:v>
                </c:pt>
                <c:pt idx="32">
                  <c:v>451</c:v>
                </c:pt>
                <c:pt idx="33">
                  <c:v>452</c:v>
                </c:pt>
                <c:pt idx="34">
                  <c:v>453</c:v>
                </c:pt>
                <c:pt idx="35">
                  <c:v>454</c:v>
                </c:pt>
                <c:pt idx="36">
                  <c:v>455</c:v>
                </c:pt>
                <c:pt idx="37">
                  <c:v>456</c:v>
                </c:pt>
                <c:pt idx="38">
                  <c:v>457</c:v>
                </c:pt>
                <c:pt idx="39">
                  <c:v>458</c:v>
                </c:pt>
                <c:pt idx="40">
                  <c:v>459</c:v>
                </c:pt>
                <c:pt idx="41">
                  <c:v>460</c:v>
                </c:pt>
                <c:pt idx="42">
                  <c:v>461</c:v>
                </c:pt>
                <c:pt idx="43">
                  <c:v>462</c:v>
                </c:pt>
                <c:pt idx="44">
                  <c:v>463</c:v>
                </c:pt>
                <c:pt idx="45">
                  <c:v>464</c:v>
                </c:pt>
                <c:pt idx="46">
                  <c:v>465</c:v>
                </c:pt>
                <c:pt idx="47">
                  <c:v>466</c:v>
                </c:pt>
                <c:pt idx="48">
                  <c:v>467</c:v>
                </c:pt>
                <c:pt idx="49">
                  <c:v>468</c:v>
                </c:pt>
                <c:pt idx="50">
                  <c:v>469</c:v>
                </c:pt>
                <c:pt idx="51">
                  <c:v>470</c:v>
                </c:pt>
                <c:pt idx="52">
                  <c:v>471</c:v>
                </c:pt>
                <c:pt idx="53">
                  <c:v>472</c:v>
                </c:pt>
                <c:pt idx="54">
                  <c:v>473</c:v>
                </c:pt>
                <c:pt idx="55">
                  <c:v>474</c:v>
                </c:pt>
                <c:pt idx="56">
                  <c:v>475</c:v>
                </c:pt>
                <c:pt idx="57">
                  <c:v>476</c:v>
                </c:pt>
                <c:pt idx="58">
                  <c:v>477</c:v>
                </c:pt>
                <c:pt idx="59">
                  <c:v>478</c:v>
                </c:pt>
                <c:pt idx="60">
                  <c:v>479</c:v>
                </c:pt>
                <c:pt idx="61">
                  <c:v>480</c:v>
                </c:pt>
                <c:pt idx="62">
                  <c:v>481</c:v>
                </c:pt>
                <c:pt idx="63">
                  <c:v>482</c:v>
                </c:pt>
                <c:pt idx="64">
                  <c:v>483</c:v>
                </c:pt>
                <c:pt idx="65">
                  <c:v>484</c:v>
                </c:pt>
                <c:pt idx="66">
                  <c:v>485</c:v>
                </c:pt>
                <c:pt idx="67">
                  <c:v>486</c:v>
                </c:pt>
                <c:pt idx="68">
                  <c:v>487</c:v>
                </c:pt>
                <c:pt idx="69">
                  <c:v>488</c:v>
                </c:pt>
                <c:pt idx="70">
                  <c:v>489</c:v>
                </c:pt>
                <c:pt idx="71">
                  <c:v>490</c:v>
                </c:pt>
                <c:pt idx="72">
                  <c:v>491</c:v>
                </c:pt>
                <c:pt idx="73">
                  <c:v>492</c:v>
                </c:pt>
                <c:pt idx="74">
                  <c:v>493</c:v>
                </c:pt>
                <c:pt idx="75">
                  <c:v>494</c:v>
                </c:pt>
                <c:pt idx="76">
                  <c:v>495</c:v>
                </c:pt>
                <c:pt idx="77">
                  <c:v>496</c:v>
                </c:pt>
                <c:pt idx="78">
                  <c:v>497</c:v>
                </c:pt>
                <c:pt idx="79">
                  <c:v>498</c:v>
                </c:pt>
                <c:pt idx="80">
                  <c:v>499</c:v>
                </c:pt>
                <c:pt idx="81">
                  <c:v>500</c:v>
                </c:pt>
                <c:pt idx="82">
                  <c:v>501</c:v>
                </c:pt>
                <c:pt idx="83">
                  <c:v>502</c:v>
                </c:pt>
                <c:pt idx="84">
                  <c:v>503</c:v>
                </c:pt>
                <c:pt idx="85">
                  <c:v>504</c:v>
                </c:pt>
                <c:pt idx="86">
                  <c:v>505</c:v>
                </c:pt>
                <c:pt idx="87">
                  <c:v>506</c:v>
                </c:pt>
                <c:pt idx="88">
                  <c:v>507</c:v>
                </c:pt>
                <c:pt idx="89">
                  <c:v>508</c:v>
                </c:pt>
                <c:pt idx="90">
                  <c:v>509</c:v>
                </c:pt>
                <c:pt idx="91">
                  <c:v>510</c:v>
                </c:pt>
                <c:pt idx="92">
                  <c:v>511</c:v>
                </c:pt>
                <c:pt idx="93">
                  <c:v>512</c:v>
                </c:pt>
                <c:pt idx="94">
                  <c:v>513</c:v>
                </c:pt>
                <c:pt idx="95">
                  <c:v>514</c:v>
                </c:pt>
              </c:numCache>
            </c:numRef>
          </c:xVal>
          <c:yVal>
            <c:numRef>
              <c:f>Sheet1!$AA$4:$AA$99</c:f>
              <c:numCache>
                <c:formatCode>General</c:formatCode>
                <c:ptCount val="96"/>
                <c:pt idx="0">
                  <c:v>47.36</c:v>
                </c:pt>
                <c:pt idx="1">
                  <c:v>45.7</c:v>
                </c:pt>
                <c:pt idx="2">
                  <c:v>48.87</c:v>
                </c:pt>
                <c:pt idx="3">
                  <c:v>47.34</c:v>
                </c:pt>
                <c:pt idx="4">
                  <c:v>45.55</c:v>
                </c:pt>
                <c:pt idx="5">
                  <c:v>46.690000000000012</c:v>
                </c:pt>
                <c:pt idx="6">
                  <c:v>46.32</c:v>
                </c:pt>
                <c:pt idx="7">
                  <c:v>40.75</c:v>
                </c:pt>
                <c:pt idx="8">
                  <c:v>37.58</c:v>
                </c:pt>
                <c:pt idx="9">
                  <c:v>40.130000000000003</c:v>
                </c:pt>
                <c:pt idx="10">
                  <c:v>48.25</c:v>
                </c:pt>
                <c:pt idx="11">
                  <c:v>50.81</c:v>
                </c:pt>
                <c:pt idx="12">
                  <c:v>49.33</c:v>
                </c:pt>
                <c:pt idx="13">
                  <c:v>54.99</c:v>
                </c:pt>
                <c:pt idx="14">
                  <c:v>44.5</c:v>
                </c:pt>
                <c:pt idx="15">
                  <c:v>43.11</c:v>
                </c:pt>
                <c:pt idx="16">
                  <c:v>43.64</c:v>
                </c:pt>
                <c:pt idx="17">
                  <c:v>44</c:v>
                </c:pt>
                <c:pt idx="18">
                  <c:v>43</c:v>
                </c:pt>
                <c:pt idx="19">
                  <c:v>43.31</c:v>
                </c:pt>
                <c:pt idx="20">
                  <c:v>50.92</c:v>
                </c:pt>
                <c:pt idx="21">
                  <c:v>44.07</c:v>
                </c:pt>
                <c:pt idx="22">
                  <c:v>49.05</c:v>
                </c:pt>
                <c:pt idx="23">
                  <c:v>52.43</c:v>
                </c:pt>
                <c:pt idx="24">
                  <c:v>45.71</c:v>
                </c:pt>
                <c:pt idx="25">
                  <c:v>42.14</c:v>
                </c:pt>
                <c:pt idx="26">
                  <c:v>47.41</c:v>
                </c:pt>
                <c:pt idx="27">
                  <c:v>49.04</c:v>
                </c:pt>
                <c:pt idx="28">
                  <c:v>33.880000000000003</c:v>
                </c:pt>
                <c:pt idx="29">
                  <c:v>54.43</c:v>
                </c:pt>
                <c:pt idx="30">
                  <c:v>55.37</c:v>
                </c:pt>
                <c:pt idx="31">
                  <c:v>52.77</c:v>
                </c:pt>
                <c:pt idx="32">
                  <c:v>54.1</c:v>
                </c:pt>
                <c:pt idx="33">
                  <c:v>54.730000000000011</c:v>
                </c:pt>
                <c:pt idx="34">
                  <c:v>43.78</c:v>
                </c:pt>
                <c:pt idx="35">
                  <c:v>46.290000000000013</c:v>
                </c:pt>
                <c:pt idx="36">
                  <c:v>47.24</c:v>
                </c:pt>
                <c:pt idx="37">
                  <c:v>48.33</c:v>
                </c:pt>
                <c:pt idx="38">
                  <c:v>45.1</c:v>
                </c:pt>
                <c:pt idx="39">
                  <c:v>44.54</c:v>
                </c:pt>
                <c:pt idx="40">
                  <c:v>44.64</c:v>
                </c:pt>
                <c:pt idx="41">
                  <c:v>54.230000000000011</c:v>
                </c:pt>
                <c:pt idx="42">
                  <c:v>50.660000000000011</c:v>
                </c:pt>
                <c:pt idx="43">
                  <c:v>50.99</c:v>
                </c:pt>
                <c:pt idx="44">
                  <c:v>51.47</c:v>
                </c:pt>
                <c:pt idx="45">
                  <c:v>45.2</c:v>
                </c:pt>
                <c:pt idx="46">
                  <c:v>48.68</c:v>
                </c:pt>
                <c:pt idx="47">
                  <c:v>54.51</c:v>
                </c:pt>
                <c:pt idx="48">
                  <c:v>44.620000000000012</c:v>
                </c:pt>
                <c:pt idx="49">
                  <c:v>52.89</c:v>
                </c:pt>
                <c:pt idx="50">
                  <c:v>52.05</c:v>
                </c:pt>
                <c:pt idx="51">
                  <c:v>44.1</c:v>
                </c:pt>
                <c:pt idx="52">
                  <c:v>50.43</c:v>
                </c:pt>
                <c:pt idx="53">
                  <c:v>51.790000000000013</c:v>
                </c:pt>
                <c:pt idx="54">
                  <c:v>47.53</c:v>
                </c:pt>
                <c:pt idx="55">
                  <c:v>54.47</c:v>
                </c:pt>
                <c:pt idx="56">
                  <c:v>38.11</c:v>
                </c:pt>
                <c:pt idx="57">
                  <c:v>36.71</c:v>
                </c:pt>
                <c:pt idx="58">
                  <c:v>47.55</c:v>
                </c:pt>
                <c:pt idx="59">
                  <c:v>44.02</c:v>
                </c:pt>
                <c:pt idx="60">
                  <c:v>46.39</c:v>
                </c:pt>
                <c:pt idx="61">
                  <c:v>42.7</c:v>
                </c:pt>
                <c:pt idx="62">
                  <c:v>47.4</c:v>
                </c:pt>
                <c:pt idx="63">
                  <c:v>50.78</c:v>
                </c:pt>
                <c:pt idx="64">
                  <c:v>53.05</c:v>
                </c:pt>
                <c:pt idx="65">
                  <c:v>47.61</c:v>
                </c:pt>
                <c:pt idx="66">
                  <c:v>46.17</c:v>
                </c:pt>
                <c:pt idx="67">
                  <c:v>43.11</c:v>
                </c:pt>
                <c:pt idx="68">
                  <c:v>54.03</c:v>
                </c:pt>
                <c:pt idx="69">
                  <c:v>51.17</c:v>
                </c:pt>
                <c:pt idx="70">
                  <c:v>46.06</c:v>
                </c:pt>
                <c:pt idx="71">
                  <c:v>47.52</c:v>
                </c:pt>
                <c:pt idx="72">
                  <c:v>45.14</c:v>
                </c:pt>
                <c:pt idx="73">
                  <c:v>48.46</c:v>
                </c:pt>
                <c:pt idx="74">
                  <c:v>51.2</c:v>
                </c:pt>
                <c:pt idx="75">
                  <c:v>53.790000000000013</c:v>
                </c:pt>
                <c:pt idx="76">
                  <c:v>57.18</c:v>
                </c:pt>
                <c:pt idx="77">
                  <c:v>46.03</c:v>
                </c:pt>
                <c:pt idx="78">
                  <c:v>41.85</c:v>
                </c:pt>
                <c:pt idx="79">
                  <c:v>50.57</c:v>
                </c:pt>
                <c:pt idx="80">
                  <c:v>47.39</c:v>
                </c:pt>
                <c:pt idx="81">
                  <c:v>44.52</c:v>
                </c:pt>
                <c:pt idx="82">
                  <c:v>48.43</c:v>
                </c:pt>
                <c:pt idx="83">
                  <c:v>35.840000000000003</c:v>
                </c:pt>
                <c:pt idx="84">
                  <c:v>45.47</c:v>
                </c:pt>
                <c:pt idx="85">
                  <c:v>50.85</c:v>
                </c:pt>
                <c:pt idx="86">
                  <c:v>38.4</c:v>
                </c:pt>
                <c:pt idx="87">
                  <c:v>52.35</c:v>
                </c:pt>
                <c:pt idx="88">
                  <c:v>50.99</c:v>
                </c:pt>
                <c:pt idx="89">
                  <c:v>55.160000000000011</c:v>
                </c:pt>
                <c:pt idx="90">
                  <c:v>55.57</c:v>
                </c:pt>
                <c:pt idx="91">
                  <c:v>60</c:v>
                </c:pt>
                <c:pt idx="92">
                  <c:v>52.49</c:v>
                </c:pt>
                <c:pt idx="93">
                  <c:v>48.41</c:v>
                </c:pt>
                <c:pt idx="94">
                  <c:v>47.86</c:v>
                </c:pt>
                <c:pt idx="95">
                  <c:v>48.3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BE-4B59-A60C-4C1FD9F92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51424"/>
        <c:axId val="187152000"/>
      </c:scatterChart>
      <c:valAx>
        <c:axId val="187151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7152000"/>
        <c:crosses val="autoZero"/>
        <c:crossBetween val="midCat"/>
        <c:majorUnit val="50"/>
      </c:valAx>
      <c:valAx>
        <c:axId val="187152000"/>
        <c:scaling>
          <c:orientation val="minMax"/>
          <c:max val="8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7151424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310448023604E-2"/>
          <c:y val="0.117986095281259"/>
          <c:w val="0.94666632720753696"/>
          <c:h val="0.79145718132707799"/>
        </c:manualLayout>
      </c:layout>
      <c:scatterChart>
        <c:scatterStyle val="lineMarker"/>
        <c:varyColors val="0"/>
        <c:ser>
          <c:idx val="0"/>
          <c:order val="0"/>
          <c:tx>
            <c:v>Kabupaten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strRef>
              <c:f>'ukgkab (2)'!$I$7:$I$480</c:f>
              <c:strCache>
                <c:ptCount val="474"/>
                <c:pt idx="0">
                  <c:v>Kab. Kepulauan Seribu</c:v>
                </c:pt>
                <c:pt idx="1">
                  <c:v>Kab. Bogor</c:v>
                </c:pt>
                <c:pt idx="2">
                  <c:v>Kab. Sukabumi</c:v>
                </c:pt>
                <c:pt idx="3">
                  <c:v>Kab. Cianjur</c:v>
                </c:pt>
                <c:pt idx="4">
                  <c:v>Kab. Bandung</c:v>
                </c:pt>
                <c:pt idx="5">
                  <c:v>Kab. Sumedang</c:v>
                </c:pt>
                <c:pt idx="6">
                  <c:v>Kab. Garut</c:v>
                </c:pt>
                <c:pt idx="7">
                  <c:v>Kab. Tasikmalaya</c:v>
                </c:pt>
                <c:pt idx="8">
                  <c:v>Kab. Ciamis</c:v>
                </c:pt>
                <c:pt idx="9">
                  <c:v>Kab. Kuningan</c:v>
                </c:pt>
                <c:pt idx="10">
                  <c:v>Kab. Majalengka</c:v>
                </c:pt>
                <c:pt idx="11">
                  <c:v>Kab. Cirebon</c:v>
                </c:pt>
                <c:pt idx="12">
                  <c:v>Kab. Indramayu</c:v>
                </c:pt>
                <c:pt idx="13">
                  <c:v>Kab. Subang</c:v>
                </c:pt>
                <c:pt idx="14">
                  <c:v>Kab. Purwakarta</c:v>
                </c:pt>
                <c:pt idx="15">
                  <c:v>Kab. Karawang</c:v>
                </c:pt>
                <c:pt idx="16">
                  <c:v>Kab. Bekasi</c:v>
                </c:pt>
                <c:pt idx="17">
                  <c:v>Kab. Bandung Barat</c:v>
                </c:pt>
                <c:pt idx="18">
                  <c:v>Kab. Pangandaran</c:v>
                </c:pt>
                <c:pt idx="19">
                  <c:v>Kab. Cilacap</c:v>
                </c:pt>
                <c:pt idx="20">
                  <c:v>Kab. Banyumas</c:v>
                </c:pt>
                <c:pt idx="21">
                  <c:v>Kab. Purbalingga</c:v>
                </c:pt>
                <c:pt idx="22">
                  <c:v>Kab. Banjarnegara</c:v>
                </c:pt>
                <c:pt idx="23">
                  <c:v>Kab. Kebumen</c:v>
                </c:pt>
                <c:pt idx="24">
                  <c:v>Kab. Purworejo</c:v>
                </c:pt>
                <c:pt idx="25">
                  <c:v>Kab. Wonosobo</c:v>
                </c:pt>
                <c:pt idx="26">
                  <c:v>KAB. MAGELANG</c:v>
                </c:pt>
                <c:pt idx="27">
                  <c:v>Kab. Boyolali</c:v>
                </c:pt>
                <c:pt idx="28">
                  <c:v>Kab. Klaten</c:v>
                </c:pt>
                <c:pt idx="29">
                  <c:v>Kab. Sukoharjo</c:v>
                </c:pt>
                <c:pt idx="30">
                  <c:v>Kab. Wonogiri</c:v>
                </c:pt>
                <c:pt idx="31">
                  <c:v>Kab. Karanganyar</c:v>
                </c:pt>
                <c:pt idx="32">
                  <c:v>Kab. Sragen</c:v>
                </c:pt>
                <c:pt idx="33">
                  <c:v>Kab. Grobogan</c:v>
                </c:pt>
                <c:pt idx="34">
                  <c:v>Kab. Blora</c:v>
                </c:pt>
                <c:pt idx="35">
                  <c:v>Kab. Rembang</c:v>
                </c:pt>
                <c:pt idx="36">
                  <c:v>Kab. Pati</c:v>
                </c:pt>
                <c:pt idx="37">
                  <c:v>Kab. Kudus</c:v>
                </c:pt>
                <c:pt idx="38">
                  <c:v>Kab. Jepara</c:v>
                </c:pt>
                <c:pt idx="39">
                  <c:v>Kab. Demak</c:v>
                </c:pt>
                <c:pt idx="40">
                  <c:v>Kab. Semarang</c:v>
                </c:pt>
                <c:pt idx="41">
                  <c:v>Kab. Temanggung</c:v>
                </c:pt>
                <c:pt idx="42">
                  <c:v>Kab. Kendal</c:v>
                </c:pt>
                <c:pt idx="43">
                  <c:v>Kab. Batang</c:v>
                </c:pt>
                <c:pt idx="44">
                  <c:v>Kab. Pekalongan</c:v>
                </c:pt>
                <c:pt idx="45">
                  <c:v>Kab. Pemalang</c:v>
                </c:pt>
                <c:pt idx="46">
                  <c:v>Kab. Tegal</c:v>
                </c:pt>
                <c:pt idx="47">
                  <c:v>Kab. Brebes</c:v>
                </c:pt>
                <c:pt idx="48">
                  <c:v>Kab. Bantul</c:v>
                </c:pt>
                <c:pt idx="49">
                  <c:v>Kab. Sleman</c:v>
                </c:pt>
                <c:pt idx="50">
                  <c:v>Kab. Gunung Kidul</c:v>
                </c:pt>
                <c:pt idx="51">
                  <c:v>Kab. Kulonprogo</c:v>
                </c:pt>
                <c:pt idx="52">
                  <c:v>Kab. Gresik</c:v>
                </c:pt>
                <c:pt idx="53">
                  <c:v>Kab. Sidoarjo</c:v>
                </c:pt>
                <c:pt idx="54">
                  <c:v>Kab. Mojokerto</c:v>
                </c:pt>
                <c:pt idx="55">
                  <c:v>Kab. Jombang</c:v>
                </c:pt>
                <c:pt idx="56">
                  <c:v>Kab. Bojonegoro</c:v>
                </c:pt>
                <c:pt idx="57">
                  <c:v>Kab. Tuban</c:v>
                </c:pt>
                <c:pt idx="58">
                  <c:v>Kab. Lamongan</c:v>
                </c:pt>
                <c:pt idx="59">
                  <c:v>Kab. Madiun</c:v>
                </c:pt>
                <c:pt idx="60">
                  <c:v>Kab. Ngawi</c:v>
                </c:pt>
                <c:pt idx="61">
                  <c:v>Kab. Magetan</c:v>
                </c:pt>
                <c:pt idx="62">
                  <c:v>Kab. Ponorogo</c:v>
                </c:pt>
                <c:pt idx="63">
                  <c:v>Kab. Pacitan</c:v>
                </c:pt>
                <c:pt idx="64">
                  <c:v>Kab. Kediri</c:v>
                </c:pt>
                <c:pt idx="65">
                  <c:v>Kab. Nganjuk</c:v>
                </c:pt>
                <c:pt idx="66">
                  <c:v>Kab. Blitar</c:v>
                </c:pt>
                <c:pt idx="67">
                  <c:v>Kab. Tulungagung</c:v>
                </c:pt>
                <c:pt idx="68">
                  <c:v>Kab. Trenggalek</c:v>
                </c:pt>
                <c:pt idx="69">
                  <c:v>Kab. Malang</c:v>
                </c:pt>
                <c:pt idx="70">
                  <c:v>Kab. Pasuruan</c:v>
                </c:pt>
                <c:pt idx="71">
                  <c:v>Kab. Probolinggo</c:v>
                </c:pt>
                <c:pt idx="72">
                  <c:v>Kab. Lumajang</c:v>
                </c:pt>
                <c:pt idx="73">
                  <c:v>Kab. Bondowoso</c:v>
                </c:pt>
                <c:pt idx="74">
                  <c:v>Kab. Situbondo</c:v>
                </c:pt>
                <c:pt idx="75">
                  <c:v>Kab. Jember</c:v>
                </c:pt>
                <c:pt idx="76">
                  <c:v>Kab. Banyuwangi</c:v>
                </c:pt>
                <c:pt idx="77">
                  <c:v>Kab. Pamekasan</c:v>
                </c:pt>
                <c:pt idx="78">
                  <c:v>Kab. Sampang</c:v>
                </c:pt>
                <c:pt idx="79">
                  <c:v>Kab. Sumenep</c:v>
                </c:pt>
                <c:pt idx="80">
                  <c:v>Kab. Bangkalan</c:v>
                </c:pt>
                <c:pt idx="81">
                  <c:v>Kab. Aceh Besar</c:v>
                </c:pt>
                <c:pt idx="82">
                  <c:v>Kab. Pidie</c:v>
                </c:pt>
                <c:pt idx="83">
                  <c:v>Kab. Aceh Utara</c:v>
                </c:pt>
                <c:pt idx="84">
                  <c:v>Kab. Aceh Timur</c:v>
                </c:pt>
                <c:pt idx="85">
                  <c:v>Kab. Aceh Tengah</c:v>
                </c:pt>
                <c:pt idx="86">
                  <c:v>Kab. Aceh Barat</c:v>
                </c:pt>
                <c:pt idx="87">
                  <c:v>Kab. Aceh Selatan</c:v>
                </c:pt>
                <c:pt idx="88">
                  <c:v>Kab. Aceh Tenggara</c:v>
                </c:pt>
                <c:pt idx="89">
                  <c:v>Kab. Simeulue</c:v>
                </c:pt>
                <c:pt idx="90">
                  <c:v>Kab. Bireuen</c:v>
                </c:pt>
                <c:pt idx="91">
                  <c:v>Kab. Aceh Singkil</c:v>
                </c:pt>
                <c:pt idx="92">
                  <c:v>Kab. Aceh Tamiang</c:v>
                </c:pt>
                <c:pt idx="93">
                  <c:v>Kab. Aceh Nagan Raya</c:v>
                </c:pt>
                <c:pt idx="94">
                  <c:v>Kab. Aceh Jaya</c:v>
                </c:pt>
                <c:pt idx="95">
                  <c:v>Kab. Aceh Barat Daya</c:v>
                </c:pt>
                <c:pt idx="96">
                  <c:v>Kab. Gayo Luas</c:v>
                </c:pt>
                <c:pt idx="97">
                  <c:v>Kab. Bener Meriah</c:v>
                </c:pt>
                <c:pt idx="98">
                  <c:v>Kab. Pidie Jaya</c:v>
                </c:pt>
                <c:pt idx="99">
                  <c:v>Kab. Deli Serdang</c:v>
                </c:pt>
                <c:pt idx="100">
                  <c:v>Kab. Langkat</c:v>
                </c:pt>
                <c:pt idx="101">
                  <c:v>Kab. Karo</c:v>
                </c:pt>
                <c:pt idx="102">
                  <c:v>Kab. Simalungun</c:v>
                </c:pt>
                <c:pt idx="103">
                  <c:v>Kab. Dairi</c:v>
                </c:pt>
                <c:pt idx="104">
                  <c:v>Kab. Asahan</c:v>
                </c:pt>
                <c:pt idx="105">
                  <c:v>Kab. Labuhan Batu</c:v>
                </c:pt>
                <c:pt idx="106">
                  <c:v>Kab. Tapanuli Utara</c:v>
                </c:pt>
                <c:pt idx="107">
                  <c:v>Kab. Tapanuli Tengah</c:v>
                </c:pt>
                <c:pt idx="108">
                  <c:v>Kab. Tapanuli Selatan</c:v>
                </c:pt>
                <c:pt idx="109">
                  <c:v>Kab. Nias</c:v>
                </c:pt>
                <c:pt idx="110">
                  <c:v>Kab. Mandailing Natal</c:v>
                </c:pt>
                <c:pt idx="111">
                  <c:v>Kab. Toba Samosir</c:v>
                </c:pt>
                <c:pt idx="112">
                  <c:v>Kab. Nias Selatan</c:v>
                </c:pt>
                <c:pt idx="113">
                  <c:v>Kab. Pakpak Bharat</c:v>
                </c:pt>
                <c:pt idx="114">
                  <c:v>Kab. Humbang Hasundutan</c:v>
                </c:pt>
                <c:pt idx="115">
                  <c:v>Kab. Samosir</c:v>
                </c:pt>
                <c:pt idx="116">
                  <c:v>Kab. Serdang Bedagai</c:v>
                </c:pt>
                <c:pt idx="117">
                  <c:v>Kab. Batu Bara</c:v>
                </c:pt>
                <c:pt idx="118">
                  <c:v>Kab. Padang Lawas</c:v>
                </c:pt>
                <c:pt idx="119">
                  <c:v>Kab. Padang Lawas Utara</c:v>
                </c:pt>
                <c:pt idx="120">
                  <c:v>Kab. Labuhanbatu Utara</c:v>
                </c:pt>
                <c:pt idx="121">
                  <c:v>Kab. Labuhanbatu selatan</c:v>
                </c:pt>
                <c:pt idx="122">
                  <c:v>Kab. Nias Barat</c:v>
                </c:pt>
                <c:pt idx="123">
                  <c:v>Kab. Nias Utara</c:v>
                </c:pt>
                <c:pt idx="124">
                  <c:v>Kab. Agam</c:v>
                </c:pt>
                <c:pt idx="125">
                  <c:v>Kab. Pasaman</c:v>
                </c:pt>
                <c:pt idx="126">
                  <c:v>Kab. Lima Puluh Kota</c:v>
                </c:pt>
                <c:pt idx="127">
                  <c:v>Kab. Solok</c:v>
                </c:pt>
                <c:pt idx="128">
                  <c:v>Kab. Padang Pariaman</c:v>
                </c:pt>
                <c:pt idx="129">
                  <c:v>Kab. Pesisir Selatan</c:v>
                </c:pt>
                <c:pt idx="130">
                  <c:v>Kab. Tanah Datar</c:v>
                </c:pt>
                <c:pt idx="131">
                  <c:v>Kab. Sijunjung</c:v>
                </c:pt>
                <c:pt idx="132">
                  <c:v>Kab. Solok Selatan</c:v>
                </c:pt>
                <c:pt idx="133">
                  <c:v>Kab. Dharmasraya</c:v>
                </c:pt>
                <c:pt idx="134">
                  <c:v>Kab. Pasaman Barat</c:v>
                </c:pt>
                <c:pt idx="135">
                  <c:v>Kab. Kampar</c:v>
                </c:pt>
                <c:pt idx="136">
                  <c:v>Kab. Bengkalis</c:v>
                </c:pt>
                <c:pt idx="137">
                  <c:v>Kab. Indragiri Hulu</c:v>
                </c:pt>
                <c:pt idx="138">
                  <c:v>Kab. Indragiri Hilir</c:v>
                </c:pt>
                <c:pt idx="139">
                  <c:v>Kab. Pelalawan</c:v>
                </c:pt>
                <c:pt idx="140">
                  <c:v>Kab. Rokan Hulu</c:v>
                </c:pt>
                <c:pt idx="141">
                  <c:v>Kab. Rokan Hilir</c:v>
                </c:pt>
                <c:pt idx="142">
                  <c:v>Kab. Siak</c:v>
                </c:pt>
                <c:pt idx="143">
                  <c:v>Kab. Kuantan Singingi</c:v>
                </c:pt>
                <c:pt idx="144">
                  <c:v>Kab. Kepulauan Meranti</c:v>
                </c:pt>
                <c:pt idx="145">
                  <c:v>Kab. Batanghari</c:v>
                </c:pt>
                <c:pt idx="146">
                  <c:v>Kab. Bungo</c:v>
                </c:pt>
                <c:pt idx="147">
                  <c:v>Kab. Sarolangun</c:v>
                </c:pt>
                <c:pt idx="148">
                  <c:v>Kab. Tanjung Jabung Barat</c:v>
                </c:pt>
                <c:pt idx="149">
                  <c:v>Kab. Kerinci</c:v>
                </c:pt>
                <c:pt idx="150">
                  <c:v>Kab. Tebo</c:v>
                </c:pt>
                <c:pt idx="151">
                  <c:v>Kab. Muara Jambi</c:v>
                </c:pt>
                <c:pt idx="152">
                  <c:v>Kab. Tanjung Jabung Timur</c:v>
                </c:pt>
                <c:pt idx="153">
                  <c:v>Kab. Merangin</c:v>
                </c:pt>
                <c:pt idx="154">
                  <c:v>Kab. Musi Banyuasin</c:v>
                </c:pt>
                <c:pt idx="155">
                  <c:v>Kab. Ogan Komering Ilir</c:v>
                </c:pt>
                <c:pt idx="156">
                  <c:v>Kab. Ogan Komering Ulu</c:v>
                </c:pt>
                <c:pt idx="157">
                  <c:v>Kab. Muara Enim</c:v>
                </c:pt>
                <c:pt idx="158">
                  <c:v>Kab. Lahat</c:v>
                </c:pt>
                <c:pt idx="159">
                  <c:v>Kab. Musi Rawas</c:v>
                </c:pt>
                <c:pt idx="160">
                  <c:v>Kab. Banyuasin</c:v>
                </c:pt>
                <c:pt idx="161">
                  <c:v>Kab. Oku Timur</c:v>
                </c:pt>
                <c:pt idx="162">
                  <c:v>Kab. Oku Selatan</c:v>
                </c:pt>
                <c:pt idx="163">
                  <c:v>Kab. Ogan Ilir</c:v>
                </c:pt>
                <c:pt idx="164">
                  <c:v>Kab. Empat Lawang</c:v>
                </c:pt>
                <c:pt idx="165">
                  <c:v>Kab. Penukal Abab Lematang Ilir</c:v>
                </c:pt>
                <c:pt idx="166">
                  <c:v>Kab. Musi Rawas Utara</c:v>
                </c:pt>
                <c:pt idx="167">
                  <c:v>Kab. Lampung Selatan</c:v>
                </c:pt>
                <c:pt idx="168">
                  <c:v>Kab. Lampung Tengah</c:v>
                </c:pt>
                <c:pt idx="169">
                  <c:v>Kab. Lampung Utara</c:v>
                </c:pt>
                <c:pt idx="170">
                  <c:v>Kab. Lampung Barat</c:v>
                </c:pt>
                <c:pt idx="171">
                  <c:v>Kab. Tulang Bawang</c:v>
                </c:pt>
                <c:pt idx="172">
                  <c:v>Kab. Tanggamus</c:v>
                </c:pt>
                <c:pt idx="173">
                  <c:v>Kab. Lampung Timur</c:v>
                </c:pt>
                <c:pt idx="174">
                  <c:v>Kab. Way Kanan</c:v>
                </c:pt>
                <c:pt idx="175">
                  <c:v>Kab. Pesawaran</c:v>
                </c:pt>
                <c:pt idx="176">
                  <c:v>Kab. Mesuji</c:v>
                </c:pt>
                <c:pt idx="177">
                  <c:v>Kab. Pringsewu</c:v>
                </c:pt>
                <c:pt idx="178">
                  <c:v>Kab. Tulang Bawang Barat</c:v>
                </c:pt>
                <c:pt idx="179">
                  <c:v>Kab. Pesisir Barat</c:v>
                </c:pt>
                <c:pt idx="180">
                  <c:v>Kab. Sambas</c:v>
                </c:pt>
                <c:pt idx="181">
                  <c:v>Kab. Sanggau</c:v>
                </c:pt>
                <c:pt idx="182">
                  <c:v>Kab. Sintang</c:v>
                </c:pt>
                <c:pt idx="183">
                  <c:v>Kab. Kapuas Hulu</c:v>
                </c:pt>
                <c:pt idx="184">
                  <c:v>Kab. Ketapang</c:v>
                </c:pt>
                <c:pt idx="185">
                  <c:v>Kab. Kayong Utara</c:v>
                </c:pt>
                <c:pt idx="186">
                  <c:v>Kab. Bengkayang</c:v>
                </c:pt>
                <c:pt idx="187">
                  <c:v>Kab. Landak</c:v>
                </c:pt>
                <c:pt idx="188">
                  <c:v>Kab. Melawi</c:v>
                </c:pt>
                <c:pt idx="189">
                  <c:v>Kab. Sekadau</c:v>
                </c:pt>
                <c:pt idx="190">
                  <c:v>Kab. Kubu Raya</c:v>
                </c:pt>
                <c:pt idx="191">
                  <c:v>Kab. Mempawah</c:v>
                </c:pt>
                <c:pt idx="192">
                  <c:v>Kab. Kapuas</c:v>
                </c:pt>
                <c:pt idx="193">
                  <c:v>Kab. Barito Selatan</c:v>
                </c:pt>
                <c:pt idx="194">
                  <c:v>Kab. Barito Utara</c:v>
                </c:pt>
                <c:pt idx="195">
                  <c:v>Kab. Kotawaringin Timur</c:v>
                </c:pt>
                <c:pt idx="196">
                  <c:v>Kab. Kotawaringin Barat</c:v>
                </c:pt>
                <c:pt idx="197">
                  <c:v>Kab. Katingan</c:v>
                </c:pt>
                <c:pt idx="198">
                  <c:v>Kab. Seruyan</c:v>
                </c:pt>
                <c:pt idx="199">
                  <c:v>Kab. Sukamara</c:v>
                </c:pt>
                <c:pt idx="200">
                  <c:v>Kab. Lamandau</c:v>
                </c:pt>
                <c:pt idx="201">
                  <c:v>Kab. Gunung Mas</c:v>
                </c:pt>
                <c:pt idx="202">
                  <c:v>Kab. Pulang Pisau</c:v>
                </c:pt>
                <c:pt idx="203">
                  <c:v>Kab. Murung Raya</c:v>
                </c:pt>
                <c:pt idx="204">
                  <c:v>Kab. Barito Timur</c:v>
                </c:pt>
                <c:pt idx="205">
                  <c:v>Kab. Banjar</c:v>
                </c:pt>
                <c:pt idx="206">
                  <c:v>Kab. Tanah Laut</c:v>
                </c:pt>
                <c:pt idx="207">
                  <c:v>Kab. Barito Kuala</c:v>
                </c:pt>
                <c:pt idx="208">
                  <c:v>Kab. Tapin</c:v>
                </c:pt>
                <c:pt idx="209">
                  <c:v>Kab. Hulu Sungai Selatan</c:v>
                </c:pt>
                <c:pt idx="210">
                  <c:v>Kab. Hulu Sungai Tengah</c:v>
                </c:pt>
                <c:pt idx="211">
                  <c:v>Kab. Hulu Sungai Utara</c:v>
                </c:pt>
                <c:pt idx="212">
                  <c:v>Kab. Tabalong</c:v>
                </c:pt>
                <c:pt idx="213">
                  <c:v>Kab. Kotabaru</c:v>
                </c:pt>
                <c:pt idx="214">
                  <c:v>Kab. Balangan</c:v>
                </c:pt>
                <c:pt idx="215">
                  <c:v>Kab. Tanah Bumbu</c:v>
                </c:pt>
                <c:pt idx="216">
                  <c:v>Kab. Paser</c:v>
                </c:pt>
                <c:pt idx="217">
                  <c:v>Kab. Kutai Kartanegara</c:v>
                </c:pt>
                <c:pt idx="218">
                  <c:v>Kab. Berau</c:v>
                </c:pt>
                <c:pt idx="219">
                  <c:v>Kab. Kutai Timur</c:v>
                </c:pt>
                <c:pt idx="220">
                  <c:v>Kab. Penajam Paser Utara</c:v>
                </c:pt>
                <c:pt idx="221">
                  <c:v>Kab. Bolaang Mongondow</c:v>
                </c:pt>
                <c:pt idx="222">
                  <c:v>Kab. Minahasa</c:v>
                </c:pt>
                <c:pt idx="223">
                  <c:v>Kab. Kepulauan Sangihe</c:v>
                </c:pt>
                <c:pt idx="224">
                  <c:v>Kab. Minahasa Selatan</c:v>
                </c:pt>
                <c:pt idx="225">
                  <c:v>Kab. Minahasa Utara</c:v>
                </c:pt>
                <c:pt idx="226">
                  <c:v>Kab. Minahasa Tenggara</c:v>
                </c:pt>
                <c:pt idx="227">
                  <c:v>KAB. BOLAANG MONGONDOW UTARA</c:v>
                </c:pt>
                <c:pt idx="228">
                  <c:v>Kab. Kepulauan Sitaro</c:v>
                </c:pt>
                <c:pt idx="229">
                  <c:v>KAB. BOLAANG MONGONDOW TIMUR</c:v>
                </c:pt>
                <c:pt idx="230">
                  <c:v>Kab. Bolaang Mongondow Selatan</c:v>
                </c:pt>
                <c:pt idx="231">
                  <c:v>Kab. Banggai Kepulauan</c:v>
                </c:pt>
                <c:pt idx="232">
                  <c:v>Kab. Donggala</c:v>
                </c:pt>
                <c:pt idx="233">
                  <c:v>Kab. Poso</c:v>
                </c:pt>
                <c:pt idx="234">
                  <c:v>Kab. Banggai</c:v>
                </c:pt>
                <c:pt idx="235">
                  <c:v>Kab. Buol</c:v>
                </c:pt>
                <c:pt idx="236">
                  <c:v>Kab. Toli Toli</c:v>
                </c:pt>
                <c:pt idx="237">
                  <c:v>Kab. Morowali</c:v>
                </c:pt>
                <c:pt idx="238">
                  <c:v>Kab. Parigi Muotong</c:v>
                </c:pt>
                <c:pt idx="239">
                  <c:v>Kab. Tojo Una-Una</c:v>
                </c:pt>
                <c:pt idx="240">
                  <c:v>Kab. Sigi</c:v>
                </c:pt>
                <c:pt idx="241">
                  <c:v>Kab. Banggai Laut</c:v>
                </c:pt>
                <c:pt idx="242">
                  <c:v>Kab. Morowali Utara</c:v>
                </c:pt>
                <c:pt idx="243">
                  <c:v>Kab. Maros</c:v>
                </c:pt>
                <c:pt idx="244">
                  <c:v>Kab. Pangkajene Kepulauan</c:v>
                </c:pt>
                <c:pt idx="245">
                  <c:v>Kab. Gowa</c:v>
                </c:pt>
                <c:pt idx="246">
                  <c:v>Kab. Takalar</c:v>
                </c:pt>
                <c:pt idx="247">
                  <c:v>Kab. Jeneponto</c:v>
                </c:pt>
                <c:pt idx="248">
                  <c:v>Kab. Barru</c:v>
                </c:pt>
                <c:pt idx="249">
                  <c:v>Kab. Bone</c:v>
                </c:pt>
                <c:pt idx="250">
                  <c:v>Kab. Wajo</c:v>
                </c:pt>
                <c:pt idx="251">
                  <c:v>Kab. Soppeng</c:v>
                </c:pt>
                <c:pt idx="252">
                  <c:v>Kab. Bantaeng</c:v>
                </c:pt>
                <c:pt idx="253">
                  <c:v>Kab. Bulukumba</c:v>
                </c:pt>
                <c:pt idx="254">
                  <c:v>Kab. Sinjai</c:v>
                </c:pt>
                <c:pt idx="255">
                  <c:v>Kab. Selayar</c:v>
                </c:pt>
                <c:pt idx="256">
                  <c:v>Kab. Pinrang</c:v>
                </c:pt>
                <c:pt idx="257">
                  <c:v>Kab. Sidenreng Rappang</c:v>
                </c:pt>
                <c:pt idx="258">
                  <c:v>Kab. Enrekang</c:v>
                </c:pt>
                <c:pt idx="259">
                  <c:v>Kab. Luwu</c:v>
                </c:pt>
                <c:pt idx="260">
                  <c:v>Kab. Tana Toraja</c:v>
                </c:pt>
                <c:pt idx="261">
                  <c:v>Kab. Luwu Utara</c:v>
                </c:pt>
                <c:pt idx="262">
                  <c:v>Kab. Luwu Timur</c:v>
                </c:pt>
                <c:pt idx="263">
                  <c:v>Kab. Toraja Utara</c:v>
                </c:pt>
                <c:pt idx="264">
                  <c:v>Kab. Konawe</c:v>
                </c:pt>
                <c:pt idx="265">
                  <c:v>Kab. Muna</c:v>
                </c:pt>
                <c:pt idx="266">
                  <c:v>Kab. Buton</c:v>
                </c:pt>
                <c:pt idx="267">
                  <c:v>Kab. Kolaka</c:v>
                </c:pt>
                <c:pt idx="268">
                  <c:v>Kab. Konawe Selatan</c:v>
                </c:pt>
                <c:pt idx="269">
                  <c:v>Kab. Wakatobi</c:v>
                </c:pt>
                <c:pt idx="270">
                  <c:v>Kab. Bombana</c:v>
                </c:pt>
                <c:pt idx="271">
                  <c:v>Kab. Kolaka Utara</c:v>
                </c:pt>
                <c:pt idx="272">
                  <c:v>Kab. Kowane Utara</c:v>
                </c:pt>
                <c:pt idx="273">
                  <c:v>Kab. Buton Utara</c:v>
                </c:pt>
                <c:pt idx="274">
                  <c:v>Kab. Kolaka Timur</c:v>
                </c:pt>
                <c:pt idx="275">
                  <c:v>Kab. Konawe Kepulauan</c:v>
                </c:pt>
                <c:pt idx="276">
                  <c:v>Kab. Muna Barat</c:v>
                </c:pt>
                <c:pt idx="277">
                  <c:v>Kab. Buton Selatan</c:v>
                </c:pt>
                <c:pt idx="278">
                  <c:v>Kab. Buton Tengah</c:v>
                </c:pt>
                <c:pt idx="279">
                  <c:v>Kab. Maluku Tengah</c:v>
                </c:pt>
                <c:pt idx="280">
                  <c:v>Kab. Maluku Tenggara</c:v>
                </c:pt>
                <c:pt idx="281">
                  <c:v>Kab. Buru</c:v>
                </c:pt>
                <c:pt idx="282">
                  <c:v>Kab. Maluku Tenggara Barat</c:v>
                </c:pt>
                <c:pt idx="283">
                  <c:v>Kab. Seram Bagian Barat</c:v>
                </c:pt>
                <c:pt idx="284">
                  <c:v>Kab. Seram Bagian Timur</c:v>
                </c:pt>
                <c:pt idx="285">
                  <c:v>Kab. Kepulauan Aru</c:v>
                </c:pt>
                <c:pt idx="286">
                  <c:v>Kab. Buleleng</c:v>
                </c:pt>
                <c:pt idx="287">
                  <c:v>Kab. Jembrana</c:v>
                </c:pt>
                <c:pt idx="288">
                  <c:v>Kab. Tabanan</c:v>
                </c:pt>
                <c:pt idx="289">
                  <c:v>Kab. Badung</c:v>
                </c:pt>
                <c:pt idx="290">
                  <c:v>Kab. Gianyar</c:v>
                </c:pt>
                <c:pt idx="291">
                  <c:v>Kab. Klungkung</c:v>
                </c:pt>
                <c:pt idx="292">
                  <c:v>Kab. Bangli</c:v>
                </c:pt>
                <c:pt idx="293">
                  <c:v>Kab. Karang Asem</c:v>
                </c:pt>
                <c:pt idx="294">
                  <c:v>Kab. Lombok Barat</c:v>
                </c:pt>
                <c:pt idx="295">
                  <c:v>Kab. Lombok Tengah</c:v>
                </c:pt>
                <c:pt idx="296">
                  <c:v>Kab. Lombok Timur</c:v>
                </c:pt>
                <c:pt idx="297">
                  <c:v>Kab. Sumbawa</c:v>
                </c:pt>
                <c:pt idx="298">
                  <c:v>Kab. Dompu</c:v>
                </c:pt>
                <c:pt idx="299">
                  <c:v>Kab. Bima</c:v>
                </c:pt>
                <c:pt idx="300">
                  <c:v>Kab. Sumbawa Barat</c:v>
                </c:pt>
                <c:pt idx="301">
                  <c:v>Kab. Lombok Utara</c:v>
                </c:pt>
                <c:pt idx="302">
                  <c:v>Kab. Kupang</c:v>
                </c:pt>
                <c:pt idx="303">
                  <c:v>Kab. Timor Tengah Selatan</c:v>
                </c:pt>
                <c:pt idx="304">
                  <c:v>Kab. Timor Tengah Utara</c:v>
                </c:pt>
                <c:pt idx="305">
                  <c:v>Kab. Belu</c:v>
                </c:pt>
                <c:pt idx="306">
                  <c:v>Kab. Alor</c:v>
                </c:pt>
                <c:pt idx="307">
                  <c:v>Kab. Flores Timur</c:v>
                </c:pt>
                <c:pt idx="308">
                  <c:v>Kab. Sikka</c:v>
                </c:pt>
                <c:pt idx="309">
                  <c:v>Kab. Ende</c:v>
                </c:pt>
                <c:pt idx="310">
                  <c:v>Kab. Ngada</c:v>
                </c:pt>
                <c:pt idx="311">
                  <c:v>Kab. Manggarai</c:v>
                </c:pt>
                <c:pt idx="312">
                  <c:v>Kab. Sumba Timur</c:v>
                </c:pt>
                <c:pt idx="313">
                  <c:v>Kab. Sumba Barat</c:v>
                </c:pt>
                <c:pt idx="314">
                  <c:v>Kab. Lembata</c:v>
                </c:pt>
                <c:pt idx="315">
                  <c:v>Kab. Rote Ndao</c:v>
                </c:pt>
                <c:pt idx="316">
                  <c:v>Kab. Manggarai Barat</c:v>
                </c:pt>
                <c:pt idx="317">
                  <c:v>Kab. Nagekeo</c:v>
                </c:pt>
                <c:pt idx="318">
                  <c:v>Kab. Sumba Tengah</c:v>
                </c:pt>
                <c:pt idx="319">
                  <c:v>Kab. Sumba Barat Daya</c:v>
                </c:pt>
                <c:pt idx="320">
                  <c:v>Kab. Manggarai Timur</c:v>
                </c:pt>
                <c:pt idx="321">
                  <c:v>Kab. Malaka</c:v>
                </c:pt>
                <c:pt idx="322">
                  <c:v>Kab. Jaya Pura</c:v>
                </c:pt>
                <c:pt idx="323">
                  <c:v>Kab. Biak Numfor</c:v>
                </c:pt>
                <c:pt idx="324">
                  <c:v>KAB. KEPULAUAN YAPEN</c:v>
                </c:pt>
                <c:pt idx="325">
                  <c:v>Kab. Marauke</c:v>
                </c:pt>
                <c:pt idx="326">
                  <c:v>Kab. Jayawijaya</c:v>
                </c:pt>
                <c:pt idx="327">
                  <c:v>Kab. Nabire</c:v>
                </c:pt>
                <c:pt idx="328">
                  <c:v>Kab. Mimika</c:v>
                </c:pt>
                <c:pt idx="329">
                  <c:v>Kab. Keerom</c:v>
                </c:pt>
                <c:pt idx="330">
                  <c:v>Kab. Bengkulu Utara</c:v>
                </c:pt>
                <c:pt idx="331">
                  <c:v>Kab. Rejang Lebong</c:v>
                </c:pt>
                <c:pt idx="332">
                  <c:v>Kab. Bengkulu Selatan</c:v>
                </c:pt>
                <c:pt idx="333">
                  <c:v>Kab. Muko-Muko</c:v>
                </c:pt>
                <c:pt idx="334">
                  <c:v>Kab. Kepahiang</c:v>
                </c:pt>
                <c:pt idx="335">
                  <c:v>Kab. Lebong</c:v>
                </c:pt>
                <c:pt idx="336">
                  <c:v>Kab. Kaur</c:v>
                </c:pt>
                <c:pt idx="337">
                  <c:v>Kab. Seluma</c:v>
                </c:pt>
                <c:pt idx="338">
                  <c:v>Kab. Bengkulu Tengah</c:v>
                </c:pt>
                <c:pt idx="339">
                  <c:v>Kab. Halmahera Tengah</c:v>
                </c:pt>
                <c:pt idx="340">
                  <c:v>Kab. Halmahera Barat</c:v>
                </c:pt>
                <c:pt idx="341">
                  <c:v>Kab. Halmahera Utara</c:v>
                </c:pt>
                <c:pt idx="342">
                  <c:v>Kab. Halmahera Selatan</c:v>
                </c:pt>
                <c:pt idx="343">
                  <c:v>Kab. Kepulauan Sula</c:v>
                </c:pt>
                <c:pt idx="344">
                  <c:v>Kab. Morotai</c:v>
                </c:pt>
                <c:pt idx="345">
                  <c:v>Kab. Pulau Taliabu</c:v>
                </c:pt>
                <c:pt idx="346">
                  <c:v>Kab. Pandeglang</c:v>
                </c:pt>
                <c:pt idx="347">
                  <c:v>Kab. Lebak</c:v>
                </c:pt>
                <c:pt idx="348">
                  <c:v>Kab. Tangerang</c:v>
                </c:pt>
                <c:pt idx="349">
                  <c:v>Kab. Serang</c:v>
                </c:pt>
                <c:pt idx="350">
                  <c:v>Kab. Bangka</c:v>
                </c:pt>
                <c:pt idx="351">
                  <c:v>Kab. Belitung</c:v>
                </c:pt>
                <c:pt idx="352">
                  <c:v>Kab. Bangka Tengah</c:v>
                </c:pt>
                <c:pt idx="353">
                  <c:v>Kab. Bangka Barat</c:v>
                </c:pt>
                <c:pt idx="354">
                  <c:v>Kab. Bangka Selatan</c:v>
                </c:pt>
                <c:pt idx="355">
                  <c:v>Kab. Belitung Timur</c:v>
                </c:pt>
                <c:pt idx="356">
                  <c:v>Kab. Boalemo</c:v>
                </c:pt>
                <c:pt idx="357">
                  <c:v>Kab. Gorontalo</c:v>
                </c:pt>
                <c:pt idx="358">
                  <c:v>Kab. Pohuwato</c:v>
                </c:pt>
                <c:pt idx="359">
                  <c:v>Kab. Bonebolango</c:v>
                </c:pt>
                <c:pt idx="360">
                  <c:v>Kab. Gorontalo Utara</c:v>
                </c:pt>
                <c:pt idx="361">
                  <c:v>KAB. BINTAN</c:v>
                </c:pt>
                <c:pt idx="362">
                  <c:v>Kab. Karimun</c:v>
                </c:pt>
                <c:pt idx="363">
                  <c:v>Kab. Natuna</c:v>
                </c:pt>
                <c:pt idx="364">
                  <c:v>Kab. Lingga</c:v>
                </c:pt>
                <c:pt idx="365">
                  <c:v>Kab. Fak-Fak</c:v>
                </c:pt>
                <c:pt idx="366">
                  <c:v>Kab. Sorong</c:v>
                </c:pt>
                <c:pt idx="367">
                  <c:v>Kab. Manokwari</c:v>
                </c:pt>
                <c:pt idx="368">
                  <c:v>Kab. Raja Ampat</c:v>
                </c:pt>
                <c:pt idx="369">
                  <c:v>Kab. Mamuju</c:v>
                </c:pt>
                <c:pt idx="370">
                  <c:v>Kab. Mamuju Utara</c:v>
                </c:pt>
                <c:pt idx="371">
                  <c:v>Kab. Polewali</c:v>
                </c:pt>
                <c:pt idx="372">
                  <c:v>Kab. Mamasa</c:v>
                </c:pt>
                <c:pt idx="373">
                  <c:v>Kab. Majene</c:v>
                </c:pt>
                <c:pt idx="374">
                  <c:v>Kab. Mamuju Tengah</c:v>
                </c:pt>
                <c:pt idx="375">
                  <c:v>Kab. Bulungan</c:v>
                </c:pt>
                <c:pt idx="376">
                  <c:v>Kota Jakarta Pusat</c:v>
                </c:pt>
                <c:pt idx="377">
                  <c:v>Kota Jakarta Utara</c:v>
                </c:pt>
                <c:pt idx="378">
                  <c:v>Kota Jakarta Barat</c:v>
                </c:pt>
                <c:pt idx="379">
                  <c:v>Kota Jakarta Selatan</c:v>
                </c:pt>
                <c:pt idx="380">
                  <c:v>Kota Jakarta Timur</c:v>
                </c:pt>
                <c:pt idx="381">
                  <c:v>Kota Bandung</c:v>
                </c:pt>
                <c:pt idx="382">
                  <c:v>Kota Bogor</c:v>
                </c:pt>
                <c:pt idx="383">
                  <c:v>Kota Sukabumi</c:v>
                </c:pt>
                <c:pt idx="384">
                  <c:v>Kota Cirebon</c:v>
                </c:pt>
                <c:pt idx="385">
                  <c:v>Kota Bekasi</c:v>
                </c:pt>
                <c:pt idx="386">
                  <c:v>Kota Depok</c:v>
                </c:pt>
                <c:pt idx="387">
                  <c:v>Kota Cimahi</c:v>
                </c:pt>
                <c:pt idx="388">
                  <c:v>Kota Tasikmalaya</c:v>
                </c:pt>
                <c:pt idx="389">
                  <c:v>Kota Banjar</c:v>
                </c:pt>
                <c:pt idx="390">
                  <c:v>Kota Magelang</c:v>
                </c:pt>
                <c:pt idx="391">
                  <c:v>Kota Surakarta</c:v>
                </c:pt>
                <c:pt idx="392">
                  <c:v>Kota Salatiga</c:v>
                </c:pt>
                <c:pt idx="393">
                  <c:v>Kota Semarang</c:v>
                </c:pt>
                <c:pt idx="394">
                  <c:v>Kota Pekalongan</c:v>
                </c:pt>
                <c:pt idx="395">
                  <c:v>Kota Tegal</c:v>
                </c:pt>
                <c:pt idx="396">
                  <c:v>Kota Yogyakarta</c:v>
                </c:pt>
                <c:pt idx="397">
                  <c:v>Kota Surabaya</c:v>
                </c:pt>
                <c:pt idx="398">
                  <c:v>Kota Malang</c:v>
                </c:pt>
                <c:pt idx="399">
                  <c:v>Kota Madiun</c:v>
                </c:pt>
                <c:pt idx="400">
                  <c:v>Kota Kediri</c:v>
                </c:pt>
                <c:pt idx="401">
                  <c:v>Kota Mojokerto</c:v>
                </c:pt>
                <c:pt idx="402">
                  <c:v>Kota Blitar</c:v>
                </c:pt>
                <c:pt idx="403">
                  <c:v>Kota Pasuruan</c:v>
                </c:pt>
                <c:pt idx="404">
                  <c:v>Kota Probolinggo</c:v>
                </c:pt>
                <c:pt idx="405">
                  <c:v>Kota Batu</c:v>
                </c:pt>
                <c:pt idx="406">
                  <c:v>Kota Sabang</c:v>
                </c:pt>
                <c:pt idx="407">
                  <c:v>Kota Banda Aceh</c:v>
                </c:pt>
                <c:pt idx="408">
                  <c:v>Kota Lhokseumawe</c:v>
                </c:pt>
                <c:pt idx="409">
                  <c:v>Kota Langsa</c:v>
                </c:pt>
                <c:pt idx="410">
                  <c:v>Kota Subulussalam</c:v>
                </c:pt>
                <c:pt idx="411">
                  <c:v>Kota Medan</c:v>
                </c:pt>
                <c:pt idx="412">
                  <c:v>Kota Binjai</c:v>
                </c:pt>
                <c:pt idx="413">
                  <c:v>Kota Tebing Tinggi</c:v>
                </c:pt>
                <c:pt idx="414">
                  <c:v>Kota Pematang Siantar</c:v>
                </c:pt>
                <c:pt idx="415">
                  <c:v>Kota Tanjung Balai</c:v>
                </c:pt>
                <c:pt idx="416">
                  <c:v>Kota Sibolga</c:v>
                </c:pt>
                <c:pt idx="417">
                  <c:v>Kota Padang Sidempuan</c:v>
                </c:pt>
                <c:pt idx="418">
                  <c:v>Kota Gunung Sitoli</c:v>
                </c:pt>
                <c:pt idx="419">
                  <c:v>Kota Bukittinggi</c:v>
                </c:pt>
                <c:pt idx="420">
                  <c:v>Kota Padang</c:v>
                </c:pt>
                <c:pt idx="421">
                  <c:v>Kota Padang Panjang</c:v>
                </c:pt>
                <c:pt idx="422">
                  <c:v>Kota Sawahlunto</c:v>
                </c:pt>
                <c:pt idx="423">
                  <c:v>Kota Solok</c:v>
                </c:pt>
                <c:pt idx="424">
                  <c:v>Kota Payakumbuh</c:v>
                </c:pt>
                <c:pt idx="425">
                  <c:v>Kota Pariaman</c:v>
                </c:pt>
                <c:pt idx="426">
                  <c:v>Kota Pekanbaru</c:v>
                </c:pt>
                <c:pt idx="427">
                  <c:v>Kota Dumai</c:v>
                </c:pt>
                <c:pt idx="428">
                  <c:v>Kota Jambi</c:v>
                </c:pt>
                <c:pt idx="429">
                  <c:v>Kota Sungai Penuh</c:v>
                </c:pt>
                <c:pt idx="430">
                  <c:v>Kota Palembang</c:v>
                </c:pt>
                <c:pt idx="431">
                  <c:v>Kota Prabumulih</c:v>
                </c:pt>
                <c:pt idx="432">
                  <c:v>Kota Lubuk Linggau</c:v>
                </c:pt>
                <c:pt idx="433">
                  <c:v>Kota Pagar Alam</c:v>
                </c:pt>
                <c:pt idx="434">
                  <c:v>Kota Bandar Lampung</c:v>
                </c:pt>
                <c:pt idx="435">
                  <c:v>Kota Metro</c:v>
                </c:pt>
                <c:pt idx="436">
                  <c:v>Kota Pontianak</c:v>
                </c:pt>
                <c:pt idx="437">
                  <c:v>Kota Singkawang</c:v>
                </c:pt>
                <c:pt idx="438">
                  <c:v>Kota Palangkaraya</c:v>
                </c:pt>
                <c:pt idx="439">
                  <c:v>Kota Banjarmasin</c:v>
                </c:pt>
                <c:pt idx="440">
                  <c:v>Kota Banjarbaru</c:v>
                </c:pt>
                <c:pt idx="441">
                  <c:v>Kota Samarinda</c:v>
                </c:pt>
                <c:pt idx="442">
                  <c:v>Kota Balikpapan</c:v>
                </c:pt>
                <c:pt idx="443">
                  <c:v>Kota Bontang</c:v>
                </c:pt>
                <c:pt idx="444">
                  <c:v>Kota Manado</c:v>
                </c:pt>
                <c:pt idx="445">
                  <c:v>Kota Bitung</c:v>
                </c:pt>
                <c:pt idx="446">
                  <c:v>Kota Tomohon</c:v>
                </c:pt>
                <c:pt idx="447">
                  <c:v>Kota Kotamobagu</c:v>
                </c:pt>
                <c:pt idx="448">
                  <c:v>Kota Palu</c:v>
                </c:pt>
                <c:pt idx="449">
                  <c:v>Kota Makasar</c:v>
                </c:pt>
                <c:pt idx="450">
                  <c:v>Kota Pare Pare</c:v>
                </c:pt>
                <c:pt idx="451">
                  <c:v>Kota Palopo</c:v>
                </c:pt>
                <c:pt idx="452">
                  <c:v>Kota Kendari</c:v>
                </c:pt>
                <c:pt idx="453">
                  <c:v>Kota Bau-Bau</c:v>
                </c:pt>
                <c:pt idx="454">
                  <c:v>Kota Ambon</c:v>
                </c:pt>
                <c:pt idx="455">
                  <c:v>Kota Tual</c:v>
                </c:pt>
                <c:pt idx="456">
                  <c:v>Kota Denpasar</c:v>
                </c:pt>
                <c:pt idx="457">
                  <c:v>Kota Mataram</c:v>
                </c:pt>
                <c:pt idx="458">
                  <c:v>Kota Bima</c:v>
                </c:pt>
                <c:pt idx="459">
                  <c:v>Kota Kupang</c:v>
                </c:pt>
                <c:pt idx="460">
                  <c:v>Kota Jayapura</c:v>
                </c:pt>
                <c:pt idx="461">
                  <c:v>Kota Bengkulu</c:v>
                </c:pt>
                <c:pt idx="462">
                  <c:v>Kota Ternate</c:v>
                </c:pt>
                <c:pt idx="463">
                  <c:v>Kota Tidore Kepulauan</c:v>
                </c:pt>
                <c:pt idx="464">
                  <c:v>Kota Cilegon</c:v>
                </c:pt>
                <c:pt idx="465">
                  <c:v>Kota Tangerang</c:v>
                </c:pt>
                <c:pt idx="466">
                  <c:v>Kota Serang</c:v>
                </c:pt>
                <c:pt idx="467">
                  <c:v>Kota Tangerang Selatan</c:v>
                </c:pt>
                <c:pt idx="468">
                  <c:v>Kota Pangkal Pinang</c:v>
                </c:pt>
                <c:pt idx="469">
                  <c:v>Kota Gorontalo</c:v>
                </c:pt>
                <c:pt idx="470">
                  <c:v>Kota Batam</c:v>
                </c:pt>
                <c:pt idx="471">
                  <c:v>Kota Tanjung Pinang</c:v>
                </c:pt>
                <c:pt idx="472">
                  <c:v>Kota Sorong</c:v>
                </c:pt>
                <c:pt idx="473">
                  <c:v>Kota Tarakan</c:v>
                </c:pt>
              </c:strCache>
            </c:strRef>
          </c:xVal>
          <c:yVal>
            <c:numRef>
              <c:f>'ukgkab (2)'!$L$7:$L$480</c:f>
              <c:numCache>
                <c:formatCode>General</c:formatCode>
                <c:ptCount val="474"/>
                <c:pt idx="0">
                  <c:v>51.68</c:v>
                </c:pt>
                <c:pt idx="1">
                  <c:v>55.31</c:v>
                </c:pt>
                <c:pt idx="2">
                  <c:v>54.160000000000011</c:v>
                </c:pt>
                <c:pt idx="3">
                  <c:v>51.95</c:v>
                </c:pt>
                <c:pt idx="4">
                  <c:v>55.660000000000011</c:v>
                </c:pt>
                <c:pt idx="5">
                  <c:v>55.04</c:v>
                </c:pt>
                <c:pt idx="6">
                  <c:v>53.78</c:v>
                </c:pt>
                <c:pt idx="7">
                  <c:v>54.8</c:v>
                </c:pt>
                <c:pt idx="8">
                  <c:v>54.82</c:v>
                </c:pt>
                <c:pt idx="9">
                  <c:v>54.64</c:v>
                </c:pt>
                <c:pt idx="10">
                  <c:v>55.21</c:v>
                </c:pt>
                <c:pt idx="11">
                  <c:v>54.14</c:v>
                </c:pt>
                <c:pt idx="12">
                  <c:v>52.220000000000013</c:v>
                </c:pt>
                <c:pt idx="13">
                  <c:v>53.51</c:v>
                </c:pt>
                <c:pt idx="14">
                  <c:v>53.99</c:v>
                </c:pt>
                <c:pt idx="15">
                  <c:v>52.85</c:v>
                </c:pt>
                <c:pt idx="16">
                  <c:v>54.18</c:v>
                </c:pt>
                <c:pt idx="17">
                  <c:v>54.95</c:v>
                </c:pt>
                <c:pt idx="18">
                  <c:v>52.03</c:v>
                </c:pt>
                <c:pt idx="19">
                  <c:v>59.190000000000012</c:v>
                </c:pt>
                <c:pt idx="20">
                  <c:v>60</c:v>
                </c:pt>
                <c:pt idx="21">
                  <c:v>61.17</c:v>
                </c:pt>
                <c:pt idx="22">
                  <c:v>58.55</c:v>
                </c:pt>
                <c:pt idx="23">
                  <c:v>59.730000000000011</c:v>
                </c:pt>
                <c:pt idx="24">
                  <c:v>59.36</c:v>
                </c:pt>
                <c:pt idx="25">
                  <c:v>59.54</c:v>
                </c:pt>
                <c:pt idx="26">
                  <c:v>60.63</c:v>
                </c:pt>
                <c:pt idx="27">
                  <c:v>58.05</c:v>
                </c:pt>
                <c:pt idx="28">
                  <c:v>57.160000000000011</c:v>
                </c:pt>
                <c:pt idx="29">
                  <c:v>59.36</c:v>
                </c:pt>
                <c:pt idx="30">
                  <c:v>58.89</c:v>
                </c:pt>
                <c:pt idx="31">
                  <c:v>58.48</c:v>
                </c:pt>
                <c:pt idx="32">
                  <c:v>56.25</c:v>
                </c:pt>
                <c:pt idx="33">
                  <c:v>56.82</c:v>
                </c:pt>
                <c:pt idx="34">
                  <c:v>56.8</c:v>
                </c:pt>
                <c:pt idx="35">
                  <c:v>58.290000000000013</c:v>
                </c:pt>
                <c:pt idx="36">
                  <c:v>58.790000000000013</c:v>
                </c:pt>
                <c:pt idx="37">
                  <c:v>59.09</c:v>
                </c:pt>
                <c:pt idx="38">
                  <c:v>58.290000000000013</c:v>
                </c:pt>
                <c:pt idx="39">
                  <c:v>57.160000000000011</c:v>
                </c:pt>
                <c:pt idx="40">
                  <c:v>61.38</c:v>
                </c:pt>
                <c:pt idx="41">
                  <c:v>59.94</c:v>
                </c:pt>
                <c:pt idx="42">
                  <c:v>58.660000000000011</c:v>
                </c:pt>
                <c:pt idx="43">
                  <c:v>59.75</c:v>
                </c:pt>
                <c:pt idx="44">
                  <c:v>58.720000000000013</c:v>
                </c:pt>
                <c:pt idx="45">
                  <c:v>57.83</c:v>
                </c:pt>
                <c:pt idx="46">
                  <c:v>56.8</c:v>
                </c:pt>
                <c:pt idx="47">
                  <c:v>56.220000000000013</c:v>
                </c:pt>
                <c:pt idx="48">
                  <c:v>62.18</c:v>
                </c:pt>
                <c:pt idx="49">
                  <c:v>62.42</c:v>
                </c:pt>
                <c:pt idx="50">
                  <c:v>61.7</c:v>
                </c:pt>
                <c:pt idx="51">
                  <c:v>61.39</c:v>
                </c:pt>
                <c:pt idx="52">
                  <c:v>59</c:v>
                </c:pt>
                <c:pt idx="53">
                  <c:v>58.83</c:v>
                </c:pt>
                <c:pt idx="54">
                  <c:v>58.09</c:v>
                </c:pt>
                <c:pt idx="55">
                  <c:v>59.65</c:v>
                </c:pt>
                <c:pt idx="56">
                  <c:v>55.99</c:v>
                </c:pt>
                <c:pt idx="57">
                  <c:v>57.05</c:v>
                </c:pt>
                <c:pt idx="58">
                  <c:v>56.11</c:v>
                </c:pt>
                <c:pt idx="59">
                  <c:v>56.2</c:v>
                </c:pt>
                <c:pt idx="60">
                  <c:v>56.59</c:v>
                </c:pt>
                <c:pt idx="61">
                  <c:v>57.08</c:v>
                </c:pt>
                <c:pt idx="62">
                  <c:v>58.8</c:v>
                </c:pt>
                <c:pt idx="63">
                  <c:v>57.48</c:v>
                </c:pt>
                <c:pt idx="64">
                  <c:v>57.81</c:v>
                </c:pt>
                <c:pt idx="65">
                  <c:v>56.120000000000012</c:v>
                </c:pt>
                <c:pt idx="66">
                  <c:v>56.84</c:v>
                </c:pt>
                <c:pt idx="67">
                  <c:v>58.13</c:v>
                </c:pt>
                <c:pt idx="68">
                  <c:v>55.82</c:v>
                </c:pt>
                <c:pt idx="69">
                  <c:v>56.790000000000013</c:v>
                </c:pt>
                <c:pt idx="70">
                  <c:v>56.99</c:v>
                </c:pt>
                <c:pt idx="71">
                  <c:v>54.37</c:v>
                </c:pt>
                <c:pt idx="72">
                  <c:v>56.48</c:v>
                </c:pt>
                <c:pt idx="73">
                  <c:v>53.39</c:v>
                </c:pt>
                <c:pt idx="74">
                  <c:v>53.48</c:v>
                </c:pt>
                <c:pt idx="75">
                  <c:v>54.48</c:v>
                </c:pt>
                <c:pt idx="76">
                  <c:v>55.4</c:v>
                </c:pt>
                <c:pt idx="77">
                  <c:v>52.2</c:v>
                </c:pt>
                <c:pt idx="78">
                  <c:v>50.75</c:v>
                </c:pt>
                <c:pt idx="79">
                  <c:v>51.9</c:v>
                </c:pt>
                <c:pt idx="80">
                  <c:v>52.92</c:v>
                </c:pt>
                <c:pt idx="81">
                  <c:v>46.27</c:v>
                </c:pt>
                <c:pt idx="82">
                  <c:v>43.94</c:v>
                </c:pt>
                <c:pt idx="83">
                  <c:v>44.1</c:v>
                </c:pt>
                <c:pt idx="84">
                  <c:v>43.83</c:v>
                </c:pt>
                <c:pt idx="85">
                  <c:v>44.690000000000012</c:v>
                </c:pt>
                <c:pt idx="86">
                  <c:v>43.9</c:v>
                </c:pt>
                <c:pt idx="87">
                  <c:v>44.45</c:v>
                </c:pt>
                <c:pt idx="88">
                  <c:v>43.31</c:v>
                </c:pt>
                <c:pt idx="89">
                  <c:v>43.03</c:v>
                </c:pt>
                <c:pt idx="90">
                  <c:v>44.5</c:v>
                </c:pt>
                <c:pt idx="91">
                  <c:v>46.57</c:v>
                </c:pt>
                <c:pt idx="92">
                  <c:v>50.260000000000012</c:v>
                </c:pt>
                <c:pt idx="93">
                  <c:v>42.220000000000013</c:v>
                </c:pt>
                <c:pt idx="94">
                  <c:v>46.58</c:v>
                </c:pt>
                <c:pt idx="95">
                  <c:v>45.68</c:v>
                </c:pt>
                <c:pt idx="96">
                  <c:v>44.28</c:v>
                </c:pt>
                <c:pt idx="97">
                  <c:v>43.99</c:v>
                </c:pt>
                <c:pt idx="98">
                  <c:v>42.660000000000011</c:v>
                </c:pt>
                <c:pt idx="99">
                  <c:v>49.3</c:v>
                </c:pt>
                <c:pt idx="100">
                  <c:v>47.92</c:v>
                </c:pt>
                <c:pt idx="101">
                  <c:v>48.85</c:v>
                </c:pt>
                <c:pt idx="102">
                  <c:v>48.33</c:v>
                </c:pt>
                <c:pt idx="103">
                  <c:v>50.4</c:v>
                </c:pt>
                <c:pt idx="104">
                  <c:v>49.11</c:v>
                </c:pt>
                <c:pt idx="105">
                  <c:v>49.01</c:v>
                </c:pt>
                <c:pt idx="106">
                  <c:v>48.54</c:v>
                </c:pt>
                <c:pt idx="107">
                  <c:v>47.48</c:v>
                </c:pt>
                <c:pt idx="108">
                  <c:v>46.260000000000012</c:v>
                </c:pt>
                <c:pt idx="109">
                  <c:v>44.55</c:v>
                </c:pt>
                <c:pt idx="110">
                  <c:v>47.31</c:v>
                </c:pt>
                <c:pt idx="111">
                  <c:v>51.160000000000011</c:v>
                </c:pt>
                <c:pt idx="112">
                  <c:v>41.53</c:v>
                </c:pt>
                <c:pt idx="113">
                  <c:v>49.230000000000011</c:v>
                </c:pt>
                <c:pt idx="114">
                  <c:v>50.790000000000013</c:v>
                </c:pt>
                <c:pt idx="115">
                  <c:v>50.54</c:v>
                </c:pt>
                <c:pt idx="116">
                  <c:v>48.48</c:v>
                </c:pt>
                <c:pt idx="117">
                  <c:v>48.38</c:v>
                </c:pt>
                <c:pt idx="118">
                  <c:v>46.07</c:v>
                </c:pt>
                <c:pt idx="119">
                  <c:v>44.96</c:v>
                </c:pt>
                <c:pt idx="120">
                  <c:v>47.25</c:v>
                </c:pt>
                <c:pt idx="121">
                  <c:v>47.78</c:v>
                </c:pt>
                <c:pt idx="122">
                  <c:v>43.96</c:v>
                </c:pt>
                <c:pt idx="123">
                  <c:v>44.3</c:v>
                </c:pt>
                <c:pt idx="124">
                  <c:v>56.01</c:v>
                </c:pt>
                <c:pt idx="125">
                  <c:v>54.49</c:v>
                </c:pt>
                <c:pt idx="126">
                  <c:v>56.45</c:v>
                </c:pt>
                <c:pt idx="127">
                  <c:v>54.51</c:v>
                </c:pt>
                <c:pt idx="128">
                  <c:v>52.34</c:v>
                </c:pt>
                <c:pt idx="129">
                  <c:v>49.17</c:v>
                </c:pt>
                <c:pt idx="130">
                  <c:v>56.8</c:v>
                </c:pt>
                <c:pt idx="131">
                  <c:v>54.81</c:v>
                </c:pt>
                <c:pt idx="132">
                  <c:v>51.57</c:v>
                </c:pt>
                <c:pt idx="133">
                  <c:v>54.28</c:v>
                </c:pt>
                <c:pt idx="134">
                  <c:v>52.96</c:v>
                </c:pt>
                <c:pt idx="135">
                  <c:v>51.48</c:v>
                </c:pt>
                <c:pt idx="136">
                  <c:v>51.58</c:v>
                </c:pt>
                <c:pt idx="137">
                  <c:v>51.1</c:v>
                </c:pt>
                <c:pt idx="138">
                  <c:v>48.230000000000011</c:v>
                </c:pt>
                <c:pt idx="139">
                  <c:v>52.690000000000012</c:v>
                </c:pt>
                <c:pt idx="140">
                  <c:v>50.97</c:v>
                </c:pt>
                <c:pt idx="141">
                  <c:v>49.15</c:v>
                </c:pt>
                <c:pt idx="142">
                  <c:v>53.46</c:v>
                </c:pt>
                <c:pt idx="143">
                  <c:v>49.25</c:v>
                </c:pt>
                <c:pt idx="144">
                  <c:v>50.06</c:v>
                </c:pt>
                <c:pt idx="145">
                  <c:v>50.05</c:v>
                </c:pt>
                <c:pt idx="146">
                  <c:v>46.47</c:v>
                </c:pt>
                <c:pt idx="147">
                  <c:v>47.64</c:v>
                </c:pt>
                <c:pt idx="148">
                  <c:v>48.71</c:v>
                </c:pt>
                <c:pt idx="149">
                  <c:v>45.04</c:v>
                </c:pt>
                <c:pt idx="150">
                  <c:v>49.04</c:v>
                </c:pt>
                <c:pt idx="151">
                  <c:v>49.81</c:v>
                </c:pt>
                <c:pt idx="152">
                  <c:v>49.83</c:v>
                </c:pt>
                <c:pt idx="153">
                  <c:v>46.42</c:v>
                </c:pt>
                <c:pt idx="154">
                  <c:v>48.94</c:v>
                </c:pt>
                <c:pt idx="155">
                  <c:v>47.97</c:v>
                </c:pt>
                <c:pt idx="156">
                  <c:v>48.83</c:v>
                </c:pt>
                <c:pt idx="157">
                  <c:v>49.21</c:v>
                </c:pt>
                <c:pt idx="158">
                  <c:v>45.84</c:v>
                </c:pt>
                <c:pt idx="159">
                  <c:v>49.05</c:v>
                </c:pt>
                <c:pt idx="160">
                  <c:v>49.55</c:v>
                </c:pt>
                <c:pt idx="161">
                  <c:v>49.01</c:v>
                </c:pt>
                <c:pt idx="162">
                  <c:v>45.74</c:v>
                </c:pt>
                <c:pt idx="163">
                  <c:v>48.68</c:v>
                </c:pt>
                <c:pt idx="164">
                  <c:v>45.13</c:v>
                </c:pt>
                <c:pt idx="165">
                  <c:v>47.93</c:v>
                </c:pt>
                <c:pt idx="166">
                  <c:v>45.15</c:v>
                </c:pt>
                <c:pt idx="167">
                  <c:v>50.260000000000012</c:v>
                </c:pt>
                <c:pt idx="168">
                  <c:v>49.97</c:v>
                </c:pt>
                <c:pt idx="169">
                  <c:v>47.14</c:v>
                </c:pt>
                <c:pt idx="170">
                  <c:v>47.67</c:v>
                </c:pt>
                <c:pt idx="171">
                  <c:v>48.790000000000013</c:v>
                </c:pt>
                <c:pt idx="172">
                  <c:v>48.11</c:v>
                </c:pt>
                <c:pt idx="173">
                  <c:v>49.86</c:v>
                </c:pt>
                <c:pt idx="174">
                  <c:v>47.690000000000012</c:v>
                </c:pt>
                <c:pt idx="175">
                  <c:v>49.220000000000013</c:v>
                </c:pt>
                <c:pt idx="176">
                  <c:v>50.04</c:v>
                </c:pt>
                <c:pt idx="177">
                  <c:v>51.14</c:v>
                </c:pt>
                <c:pt idx="178">
                  <c:v>49.64</c:v>
                </c:pt>
                <c:pt idx="179">
                  <c:v>45.15</c:v>
                </c:pt>
                <c:pt idx="180">
                  <c:v>51.61</c:v>
                </c:pt>
                <c:pt idx="181">
                  <c:v>48.86</c:v>
                </c:pt>
                <c:pt idx="182">
                  <c:v>49.220000000000013</c:v>
                </c:pt>
                <c:pt idx="183">
                  <c:v>47.02</c:v>
                </c:pt>
                <c:pt idx="184">
                  <c:v>50.39</c:v>
                </c:pt>
                <c:pt idx="185">
                  <c:v>50.290000000000013</c:v>
                </c:pt>
                <c:pt idx="186">
                  <c:v>49.94</c:v>
                </c:pt>
                <c:pt idx="187">
                  <c:v>46</c:v>
                </c:pt>
                <c:pt idx="188">
                  <c:v>46.83</c:v>
                </c:pt>
                <c:pt idx="189">
                  <c:v>48.160000000000011</c:v>
                </c:pt>
                <c:pt idx="190">
                  <c:v>51.14</c:v>
                </c:pt>
                <c:pt idx="191">
                  <c:v>50.78</c:v>
                </c:pt>
                <c:pt idx="192">
                  <c:v>47.34</c:v>
                </c:pt>
                <c:pt idx="193">
                  <c:v>46.32</c:v>
                </c:pt>
                <c:pt idx="194">
                  <c:v>46.790000000000013</c:v>
                </c:pt>
                <c:pt idx="195">
                  <c:v>49.64</c:v>
                </c:pt>
                <c:pt idx="196">
                  <c:v>52.84</c:v>
                </c:pt>
                <c:pt idx="197">
                  <c:v>47.38</c:v>
                </c:pt>
                <c:pt idx="198">
                  <c:v>50.97</c:v>
                </c:pt>
                <c:pt idx="199">
                  <c:v>52.11</c:v>
                </c:pt>
                <c:pt idx="200">
                  <c:v>48.91</c:v>
                </c:pt>
                <c:pt idx="201">
                  <c:v>44.37</c:v>
                </c:pt>
                <c:pt idx="202">
                  <c:v>46.33</c:v>
                </c:pt>
                <c:pt idx="203">
                  <c:v>46.08</c:v>
                </c:pt>
                <c:pt idx="204">
                  <c:v>48.63</c:v>
                </c:pt>
                <c:pt idx="205">
                  <c:v>53.03</c:v>
                </c:pt>
                <c:pt idx="206">
                  <c:v>54.38</c:v>
                </c:pt>
                <c:pt idx="207">
                  <c:v>52.98</c:v>
                </c:pt>
                <c:pt idx="208">
                  <c:v>51.74</c:v>
                </c:pt>
                <c:pt idx="209">
                  <c:v>51.56</c:v>
                </c:pt>
                <c:pt idx="210">
                  <c:v>51.28</c:v>
                </c:pt>
                <c:pt idx="211">
                  <c:v>53.43</c:v>
                </c:pt>
                <c:pt idx="212">
                  <c:v>52.54</c:v>
                </c:pt>
                <c:pt idx="213">
                  <c:v>51.08</c:v>
                </c:pt>
                <c:pt idx="214">
                  <c:v>52.71</c:v>
                </c:pt>
                <c:pt idx="215">
                  <c:v>52.190000000000012</c:v>
                </c:pt>
                <c:pt idx="216">
                  <c:v>52.230000000000011</c:v>
                </c:pt>
                <c:pt idx="217">
                  <c:v>48.51</c:v>
                </c:pt>
                <c:pt idx="218">
                  <c:v>50.8</c:v>
                </c:pt>
                <c:pt idx="219">
                  <c:v>54.82</c:v>
                </c:pt>
                <c:pt idx="220">
                  <c:v>54.57</c:v>
                </c:pt>
                <c:pt idx="221">
                  <c:v>45.91</c:v>
                </c:pt>
                <c:pt idx="222">
                  <c:v>48.08</c:v>
                </c:pt>
                <c:pt idx="223">
                  <c:v>48.17</c:v>
                </c:pt>
                <c:pt idx="224">
                  <c:v>47.160000000000011</c:v>
                </c:pt>
                <c:pt idx="225">
                  <c:v>48.53</c:v>
                </c:pt>
                <c:pt idx="226">
                  <c:v>49.33</c:v>
                </c:pt>
                <c:pt idx="227">
                  <c:v>45.88</c:v>
                </c:pt>
                <c:pt idx="228">
                  <c:v>47.85</c:v>
                </c:pt>
                <c:pt idx="229">
                  <c:v>47.260000000000012</c:v>
                </c:pt>
                <c:pt idx="230">
                  <c:v>46.44</c:v>
                </c:pt>
                <c:pt idx="231">
                  <c:v>47.31</c:v>
                </c:pt>
                <c:pt idx="232">
                  <c:v>45.68</c:v>
                </c:pt>
                <c:pt idx="233">
                  <c:v>47.93</c:v>
                </c:pt>
                <c:pt idx="234">
                  <c:v>47.28</c:v>
                </c:pt>
                <c:pt idx="235">
                  <c:v>44.21</c:v>
                </c:pt>
                <c:pt idx="236">
                  <c:v>45.8</c:v>
                </c:pt>
                <c:pt idx="237">
                  <c:v>46.690000000000012</c:v>
                </c:pt>
                <c:pt idx="238">
                  <c:v>46.71</c:v>
                </c:pt>
                <c:pt idx="239">
                  <c:v>46.65</c:v>
                </c:pt>
                <c:pt idx="240">
                  <c:v>45.49</c:v>
                </c:pt>
                <c:pt idx="241">
                  <c:v>45.790000000000013</c:v>
                </c:pt>
                <c:pt idx="242">
                  <c:v>47.18</c:v>
                </c:pt>
                <c:pt idx="243">
                  <c:v>50.58</c:v>
                </c:pt>
                <c:pt idx="244">
                  <c:v>49.7</c:v>
                </c:pt>
                <c:pt idx="245">
                  <c:v>48.690000000000012</c:v>
                </c:pt>
                <c:pt idx="246">
                  <c:v>47.95</c:v>
                </c:pt>
                <c:pt idx="247">
                  <c:v>44.45</c:v>
                </c:pt>
                <c:pt idx="248">
                  <c:v>49.9</c:v>
                </c:pt>
                <c:pt idx="249">
                  <c:v>48.21</c:v>
                </c:pt>
                <c:pt idx="250">
                  <c:v>50.81</c:v>
                </c:pt>
                <c:pt idx="251">
                  <c:v>50.24</c:v>
                </c:pt>
                <c:pt idx="252">
                  <c:v>46.9</c:v>
                </c:pt>
                <c:pt idx="253">
                  <c:v>47.82</c:v>
                </c:pt>
                <c:pt idx="254">
                  <c:v>48.41</c:v>
                </c:pt>
                <c:pt idx="255">
                  <c:v>49.35</c:v>
                </c:pt>
                <c:pt idx="256">
                  <c:v>48.230000000000011</c:v>
                </c:pt>
                <c:pt idx="257">
                  <c:v>50.37</c:v>
                </c:pt>
                <c:pt idx="258">
                  <c:v>51.71</c:v>
                </c:pt>
                <c:pt idx="259">
                  <c:v>46.83</c:v>
                </c:pt>
                <c:pt idx="260">
                  <c:v>48.71</c:v>
                </c:pt>
                <c:pt idx="261">
                  <c:v>46.94</c:v>
                </c:pt>
                <c:pt idx="262">
                  <c:v>50.92</c:v>
                </c:pt>
                <c:pt idx="263">
                  <c:v>48.77</c:v>
                </c:pt>
                <c:pt idx="264">
                  <c:v>46.55</c:v>
                </c:pt>
                <c:pt idx="265">
                  <c:v>48.160000000000011</c:v>
                </c:pt>
                <c:pt idx="266">
                  <c:v>47.81</c:v>
                </c:pt>
                <c:pt idx="267">
                  <c:v>47.05</c:v>
                </c:pt>
                <c:pt idx="268">
                  <c:v>47.41</c:v>
                </c:pt>
                <c:pt idx="269">
                  <c:v>47.63</c:v>
                </c:pt>
                <c:pt idx="270">
                  <c:v>47.120000000000012</c:v>
                </c:pt>
                <c:pt idx="271">
                  <c:v>45.64</c:v>
                </c:pt>
                <c:pt idx="272">
                  <c:v>47.230000000000011</c:v>
                </c:pt>
                <c:pt idx="273">
                  <c:v>49.41</c:v>
                </c:pt>
                <c:pt idx="274">
                  <c:v>45.4</c:v>
                </c:pt>
                <c:pt idx="275">
                  <c:v>43.45</c:v>
                </c:pt>
                <c:pt idx="276">
                  <c:v>48.64</c:v>
                </c:pt>
                <c:pt idx="277">
                  <c:v>47.1</c:v>
                </c:pt>
                <c:pt idx="278">
                  <c:v>47.65</c:v>
                </c:pt>
                <c:pt idx="279">
                  <c:v>44.09</c:v>
                </c:pt>
                <c:pt idx="280">
                  <c:v>45.160000000000011</c:v>
                </c:pt>
                <c:pt idx="281">
                  <c:v>43.53</c:v>
                </c:pt>
                <c:pt idx="282">
                  <c:v>41.87</c:v>
                </c:pt>
                <c:pt idx="283">
                  <c:v>43.160000000000011</c:v>
                </c:pt>
                <c:pt idx="284">
                  <c:v>40.28</c:v>
                </c:pt>
                <c:pt idx="285">
                  <c:v>42.65</c:v>
                </c:pt>
                <c:pt idx="286">
                  <c:v>56.51</c:v>
                </c:pt>
                <c:pt idx="287">
                  <c:v>56.97</c:v>
                </c:pt>
                <c:pt idx="288">
                  <c:v>53.88</c:v>
                </c:pt>
                <c:pt idx="289">
                  <c:v>56.96</c:v>
                </c:pt>
                <c:pt idx="290">
                  <c:v>53.97</c:v>
                </c:pt>
                <c:pt idx="291">
                  <c:v>55.260000000000012</c:v>
                </c:pt>
                <c:pt idx="292">
                  <c:v>54.01</c:v>
                </c:pt>
                <c:pt idx="293">
                  <c:v>55.91</c:v>
                </c:pt>
                <c:pt idx="294">
                  <c:v>51.720000000000013</c:v>
                </c:pt>
                <c:pt idx="295">
                  <c:v>49.38</c:v>
                </c:pt>
                <c:pt idx="296">
                  <c:v>50.71</c:v>
                </c:pt>
                <c:pt idx="297">
                  <c:v>50.49</c:v>
                </c:pt>
                <c:pt idx="298">
                  <c:v>46</c:v>
                </c:pt>
                <c:pt idx="299">
                  <c:v>42.85</c:v>
                </c:pt>
                <c:pt idx="300">
                  <c:v>53.54</c:v>
                </c:pt>
                <c:pt idx="301">
                  <c:v>51.55</c:v>
                </c:pt>
                <c:pt idx="302">
                  <c:v>45.75</c:v>
                </c:pt>
                <c:pt idx="303">
                  <c:v>41.65</c:v>
                </c:pt>
                <c:pt idx="304">
                  <c:v>45.44</c:v>
                </c:pt>
                <c:pt idx="305">
                  <c:v>45.55</c:v>
                </c:pt>
                <c:pt idx="306">
                  <c:v>44.3</c:v>
                </c:pt>
                <c:pt idx="307">
                  <c:v>51.46</c:v>
                </c:pt>
                <c:pt idx="308">
                  <c:v>50.7</c:v>
                </c:pt>
                <c:pt idx="309">
                  <c:v>47.660000000000011</c:v>
                </c:pt>
                <c:pt idx="310">
                  <c:v>50.81</c:v>
                </c:pt>
                <c:pt idx="311">
                  <c:v>50.6</c:v>
                </c:pt>
                <c:pt idx="312">
                  <c:v>47.89</c:v>
                </c:pt>
                <c:pt idx="313">
                  <c:v>44.34</c:v>
                </c:pt>
                <c:pt idx="314">
                  <c:v>51</c:v>
                </c:pt>
                <c:pt idx="315">
                  <c:v>47.38</c:v>
                </c:pt>
                <c:pt idx="316">
                  <c:v>47.65</c:v>
                </c:pt>
                <c:pt idx="317">
                  <c:v>48.52</c:v>
                </c:pt>
                <c:pt idx="318">
                  <c:v>45.04</c:v>
                </c:pt>
                <c:pt idx="319">
                  <c:v>42.46</c:v>
                </c:pt>
                <c:pt idx="320">
                  <c:v>48.06</c:v>
                </c:pt>
                <c:pt idx="321">
                  <c:v>40.82</c:v>
                </c:pt>
                <c:pt idx="322">
                  <c:v>47.59</c:v>
                </c:pt>
                <c:pt idx="323">
                  <c:v>45.42</c:v>
                </c:pt>
                <c:pt idx="324">
                  <c:v>44.5</c:v>
                </c:pt>
                <c:pt idx="325">
                  <c:v>50.99</c:v>
                </c:pt>
                <c:pt idx="326">
                  <c:v>40.83</c:v>
                </c:pt>
                <c:pt idx="327">
                  <c:v>47.120000000000012</c:v>
                </c:pt>
                <c:pt idx="328">
                  <c:v>48.81</c:v>
                </c:pt>
                <c:pt idx="329">
                  <c:v>49.260000000000012</c:v>
                </c:pt>
                <c:pt idx="330">
                  <c:v>51.35</c:v>
                </c:pt>
                <c:pt idx="331">
                  <c:v>50.61</c:v>
                </c:pt>
                <c:pt idx="332">
                  <c:v>49.75</c:v>
                </c:pt>
                <c:pt idx="333">
                  <c:v>50.46</c:v>
                </c:pt>
                <c:pt idx="334">
                  <c:v>51.04</c:v>
                </c:pt>
                <c:pt idx="335">
                  <c:v>50.220000000000013</c:v>
                </c:pt>
                <c:pt idx="336">
                  <c:v>47.51</c:v>
                </c:pt>
                <c:pt idx="337">
                  <c:v>47.35</c:v>
                </c:pt>
                <c:pt idx="338">
                  <c:v>49.9</c:v>
                </c:pt>
                <c:pt idx="339">
                  <c:v>40.49</c:v>
                </c:pt>
                <c:pt idx="340">
                  <c:v>41.47</c:v>
                </c:pt>
                <c:pt idx="341">
                  <c:v>40.01</c:v>
                </c:pt>
                <c:pt idx="342">
                  <c:v>40.35</c:v>
                </c:pt>
                <c:pt idx="343">
                  <c:v>39.630000000000003</c:v>
                </c:pt>
                <c:pt idx="344">
                  <c:v>41.01</c:v>
                </c:pt>
                <c:pt idx="345">
                  <c:v>40.92</c:v>
                </c:pt>
                <c:pt idx="346">
                  <c:v>48.190000000000012</c:v>
                </c:pt>
                <c:pt idx="347">
                  <c:v>49.21</c:v>
                </c:pt>
                <c:pt idx="348">
                  <c:v>51.85</c:v>
                </c:pt>
                <c:pt idx="349">
                  <c:v>49.94</c:v>
                </c:pt>
                <c:pt idx="350">
                  <c:v>55.15</c:v>
                </c:pt>
                <c:pt idx="351">
                  <c:v>55.15</c:v>
                </c:pt>
                <c:pt idx="352">
                  <c:v>55.28</c:v>
                </c:pt>
                <c:pt idx="353">
                  <c:v>53.93</c:v>
                </c:pt>
                <c:pt idx="354">
                  <c:v>54.28</c:v>
                </c:pt>
                <c:pt idx="355">
                  <c:v>55.6</c:v>
                </c:pt>
                <c:pt idx="356">
                  <c:v>48.08</c:v>
                </c:pt>
                <c:pt idx="357">
                  <c:v>49.31</c:v>
                </c:pt>
                <c:pt idx="358">
                  <c:v>47.28</c:v>
                </c:pt>
                <c:pt idx="359">
                  <c:v>48.5</c:v>
                </c:pt>
                <c:pt idx="360">
                  <c:v>48.1</c:v>
                </c:pt>
                <c:pt idx="361">
                  <c:v>54.65</c:v>
                </c:pt>
                <c:pt idx="362">
                  <c:v>53.14</c:v>
                </c:pt>
                <c:pt idx="363">
                  <c:v>49.9</c:v>
                </c:pt>
                <c:pt idx="364">
                  <c:v>51.68</c:v>
                </c:pt>
                <c:pt idx="365">
                  <c:v>46.38</c:v>
                </c:pt>
                <c:pt idx="366">
                  <c:v>47.660000000000011</c:v>
                </c:pt>
                <c:pt idx="367">
                  <c:v>47.77</c:v>
                </c:pt>
                <c:pt idx="368">
                  <c:v>44.04</c:v>
                </c:pt>
                <c:pt idx="369">
                  <c:v>45.730000000000011</c:v>
                </c:pt>
                <c:pt idx="370">
                  <c:v>47.48</c:v>
                </c:pt>
                <c:pt idx="371">
                  <c:v>47.89</c:v>
                </c:pt>
                <c:pt idx="372">
                  <c:v>45.88</c:v>
                </c:pt>
                <c:pt idx="373">
                  <c:v>47.45</c:v>
                </c:pt>
                <c:pt idx="374">
                  <c:v>45.260000000000012</c:v>
                </c:pt>
                <c:pt idx="375">
                  <c:v>49.58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36-4B66-8C73-900445D96D00}"/>
            </c:ext>
          </c:extLst>
        </c:ser>
        <c:ser>
          <c:idx val="1"/>
          <c:order val="1"/>
          <c:tx>
            <c:v>Kota</c:v>
          </c:tx>
          <c:spPr>
            <a:ln w="19050">
              <a:noFill/>
            </a:ln>
          </c:spPr>
          <c:xVal>
            <c:strRef>
              <c:f>'ukgkab (2)'!$I$7:$I$480</c:f>
              <c:strCache>
                <c:ptCount val="474"/>
                <c:pt idx="0">
                  <c:v>Kab. Kepulauan Seribu</c:v>
                </c:pt>
                <c:pt idx="1">
                  <c:v>Kab. Bogor</c:v>
                </c:pt>
                <c:pt idx="2">
                  <c:v>Kab. Sukabumi</c:v>
                </c:pt>
                <c:pt idx="3">
                  <c:v>Kab. Cianjur</c:v>
                </c:pt>
                <c:pt idx="4">
                  <c:v>Kab. Bandung</c:v>
                </c:pt>
                <c:pt idx="5">
                  <c:v>Kab. Sumedang</c:v>
                </c:pt>
                <c:pt idx="6">
                  <c:v>Kab. Garut</c:v>
                </c:pt>
                <c:pt idx="7">
                  <c:v>Kab. Tasikmalaya</c:v>
                </c:pt>
                <c:pt idx="8">
                  <c:v>Kab. Ciamis</c:v>
                </c:pt>
                <c:pt idx="9">
                  <c:v>Kab. Kuningan</c:v>
                </c:pt>
                <c:pt idx="10">
                  <c:v>Kab. Majalengka</c:v>
                </c:pt>
                <c:pt idx="11">
                  <c:v>Kab. Cirebon</c:v>
                </c:pt>
                <c:pt idx="12">
                  <c:v>Kab. Indramayu</c:v>
                </c:pt>
                <c:pt idx="13">
                  <c:v>Kab. Subang</c:v>
                </c:pt>
                <c:pt idx="14">
                  <c:v>Kab. Purwakarta</c:v>
                </c:pt>
                <c:pt idx="15">
                  <c:v>Kab. Karawang</c:v>
                </c:pt>
                <c:pt idx="16">
                  <c:v>Kab. Bekasi</c:v>
                </c:pt>
                <c:pt idx="17">
                  <c:v>Kab. Bandung Barat</c:v>
                </c:pt>
                <c:pt idx="18">
                  <c:v>Kab. Pangandaran</c:v>
                </c:pt>
                <c:pt idx="19">
                  <c:v>Kab. Cilacap</c:v>
                </c:pt>
                <c:pt idx="20">
                  <c:v>Kab. Banyumas</c:v>
                </c:pt>
                <c:pt idx="21">
                  <c:v>Kab. Purbalingga</c:v>
                </c:pt>
                <c:pt idx="22">
                  <c:v>Kab. Banjarnegara</c:v>
                </c:pt>
                <c:pt idx="23">
                  <c:v>Kab. Kebumen</c:v>
                </c:pt>
                <c:pt idx="24">
                  <c:v>Kab. Purworejo</c:v>
                </c:pt>
                <c:pt idx="25">
                  <c:v>Kab. Wonosobo</c:v>
                </c:pt>
                <c:pt idx="26">
                  <c:v>KAB. MAGELANG</c:v>
                </c:pt>
                <c:pt idx="27">
                  <c:v>Kab. Boyolali</c:v>
                </c:pt>
                <c:pt idx="28">
                  <c:v>Kab. Klaten</c:v>
                </c:pt>
                <c:pt idx="29">
                  <c:v>Kab. Sukoharjo</c:v>
                </c:pt>
                <c:pt idx="30">
                  <c:v>Kab. Wonogiri</c:v>
                </c:pt>
                <c:pt idx="31">
                  <c:v>Kab. Karanganyar</c:v>
                </c:pt>
                <c:pt idx="32">
                  <c:v>Kab. Sragen</c:v>
                </c:pt>
                <c:pt idx="33">
                  <c:v>Kab. Grobogan</c:v>
                </c:pt>
                <c:pt idx="34">
                  <c:v>Kab. Blora</c:v>
                </c:pt>
                <c:pt idx="35">
                  <c:v>Kab. Rembang</c:v>
                </c:pt>
                <c:pt idx="36">
                  <c:v>Kab. Pati</c:v>
                </c:pt>
                <c:pt idx="37">
                  <c:v>Kab. Kudus</c:v>
                </c:pt>
                <c:pt idx="38">
                  <c:v>Kab. Jepara</c:v>
                </c:pt>
                <c:pt idx="39">
                  <c:v>Kab. Demak</c:v>
                </c:pt>
                <c:pt idx="40">
                  <c:v>Kab. Semarang</c:v>
                </c:pt>
                <c:pt idx="41">
                  <c:v>Kab. Temanggung</c:v>
                </c:pt>
                <c:pt idx="42">
                  <c:v>Kab. Kendal</c:v>
                </c:pt>
                <c:pt idx="43">
                  <c:v>Kab. Batang</c:v>
                </c:pt>
                <c:pt idx="44">
                  <c:v>Kab. Pekalongan</c:v>
                </c:pt>
                <c:pt idx="45">
                  <c:v>Kab. Pemalang</c:v>
                </c:pt>
                <c:pt idx="46">
                  <c:v>Kab. Tegal</c:v>
                </c:pt>
                <c:pt idx="47">
                  <c:v>Kab. Brebes</c:v>
                </c:pt>
                <c:pt idx="48">
                  <c:v>Kab. Bantul</c:v>
                </c:pt>
                <c:pt idx="49">
                  <c:v>Kab. Sleman</c:v>
                </c:pt>
                <c:pt idx="50">
                  <c:v>Kab. Gunung Kidul</c:v>
                </c:pt>
                <c:pt idx="51">
                  <c:v>Kab. Kulonprogo</c:v>
                </c:pt>
                <c:pt idx="52">
                  <c:v>Kab. Gresik</c:v>
                </c:pt>
                <c:pt idx="53">
                  <c:v>Kab. Sidoarjo</c:v>
                </c:pt>
                <c:pt idx="54">
                  <c:v>Kab. Mojokerto</c:v>
                </c:pt>
                <c:pt idx="55">
                  <c:v>Kab. Jombang</c:v>
                </c:pt>
                <c:pt idx="56">
                  <c:v>Kab. Bojonegoro</c:v>
                </c:pt>
                <c:pt idx="57">
                  <c:v>Kab. Tuban</c:v>
                </c:pt>
                <c:pt idx="58">
                  <c:v>Kab. Lamongan</c:v>
                </c:pt>
                <c:pt idx="59">
                  <c:v>Kab. Madiun</c:v>
                </c:pt>
                <c:pt idx="60">
                  <c:v>Kab. Ngawi</c:v>
                </c:pt>
                <c:pt idx="61">
                  <c:v>Kab. Magetan</c:v>
                </c:pt>
                <c:pt idx="62">
                  <c:v>Kab. Ponorogo</c:v>
                </c:pt>
                <c:pt idx="63">
                  <c:v>Kab. Pacitan</c:v>
                </c:pt>
                <c:pt idx="64">
                  <c:v>Kab. Kediri</c:v>
                </c:pt>
                <c:pt idx="65">
                  <c:v>Kab. Nganjuk</c:v>
                </c:pt>
                <c:pt idx="66">
                  <c:v>Kab. Blitar</c:v>
                </c:pt>
                <c:pt idx="67">
                  <c:v>Kab. Tulungagung</c:v>
                </c:pt>
                <c:pt idx="68">
                  <c:v>Kab. Trenggalek</c:v>
                </c:pt>
                <c:pt idx="69">
                  <c:v>Kab. Malang</c:v>
                </c:pt>
                <c:pt idx="70">
                  <c:v>Kab. Pasuruan</c:v>
                </c:pt>
                <c:pt idx="71">
                  <c:v>Kab. Probolinggo</c:v>
                </c:pt>
                <c:pt idx="72">
                  <c:v>Kab. Lumajang</c:v>
                </c:pt>
                <c:pt idx="73">
                  <c:v>Kab. Bondowoso</c:v>
                </c:pt>
                <c:pt idx="74">
                  <c:v>Kab. Situbondo</c:v>
                </c:pt>
                <c:pt idx="75">
                  <c:v>Kab. Jember</c:v>
                </c:pt>
                <c:pt idx="76">
                  <c:v>Kab. Banyuwangi</c:v>
                </c:pt>
                <c:pt idx="77">
                  <c:v>Kab. Pamekasan</c:v>
                </c:pt>
                <c:pt idx="78">
                  <c:v>Kab. Sampang</c:v>
                </c:pt>
                <c:pt idx="79">
                  <c:v>Kab. Sumenep</c:v>
                </c:pt>
                <c:pt idx="80">
                  <c:v>Kab. Bangkalan</c:v>
                </c:pt>
                <c:pt idx="81">
                  <c:v>Kab. Aceh Besar</c:v>
                </c:pt>
                <c:pt idx="82">
                  <c:v>Kab. Pidie</c:v>
                </c:pt>
                <c:pt idx="83">
                  <c:v>Kab. Aceh Utara</c:v>
                </c:pt>
                <c:pt idx="84">
                  <c:v>Kab. Aceh Timur</c:v>
                </c:pt>
                <c:pt idx="85">
                  <c:v>Kab. Aceh Tengah</c:v>
                </c:pt>
                <c:pt idx="86">
                  <c:v>Kab. Aceh Barat</c:v>
                </c:pt>
                <c:pt idx="87">
                  <c:v>Kab. Aceh Selatan</c:v>
                </c:pt>
                <c:pt idx="88">
                  <c:v>Kab. Aceh Tenggara</c:v>
                </c:pt>
                <c:pt idx="89">
                  <c:v>Kab. Simeulue</c:v>
                </c:pt>
                <c:pt idx="90">
                  <c:v>Kab. Bireuen</c:v>
                </c:pt>
                <c:pt idx="91">
                  <c:v>Kab. Aceh Singkil</c:v>
                </c:pt>
                <c:pt idx="92">
                  <c:v>Kab. Aceh Tamiang</c:v>
                </c:pt>
                <c:pt idx="93">
                  <c:v>Kab. Aceh Nagan Raya</c:v>
                </c:pt>
                <c:pt idx="94">
                  <c:v>Kab. Aceh Jaya</c:v>
                </c:pt>
                <c:pt idx="95">
                  <c:v>Kab. Aceh Barat Daya</c:v>
                </c:pt>
                <c:pt idx="96">
                  <c:v>Kab. Gayo Luas</c:v>
                </c:pt>
                <c:pt idx="97">
                  <c:v>Kab. Bener Meriah</c:v>
                </c:pt>
                <c:pt idx="98">
                  <c:v>Kab. Pidie Jaya</c:v>
                </c:pt>
                <c:pt idx="99">
                  <c:v>Kab. Deli Serdang</c:v>
                </c:pt>
                <c:pt idx="100">
                  <c:v>Kab. Langkat</c:v>
                </c:pt>
                <c:pt idx="101">
                  <c:v>Kab. Karo</c:v>
                </c:pt>
                <c:pt idx="102">
                  <c:v>Kab. Simalungun</c:v>
                </c:pt>
                <c:pt idx="103">
                  <c:v>Kab. Dairi</c:v>
                </c:pt>
                <c:pt idx="104">
                  <c:v>Kab. Asahan</c:v>
                </c:pt>
                <c:pt idx="105">
                  <c:v>Kab. Labuhan Batu</c:v>
                </c:pt>
                <c:pt idx="106">
                  <c:v>Kab. Tapanuli Utara</c:v>
                </c:pt>
                <c:pt idx="107">
                  <c:v>Kab. Tapanuli Tengah</c:v>
                </c:pt>
                <c:pt idx="108">
                  <c:v>Kab. Tapanuli Selatan</c:v>
                </c:pt>
                <c:pt idx="109">
                  <c:v>Kab. Nias</c:v>
                </c:pt>
                <c:pt idx="110">
                  <c:v>Kab. Mandailing Natal</c:v>
                </c:pt>
                <c:pt idx="111">
                  <c:v>Kab. Toba Samosir</c:v>
                </c:pt>
                <c:pt idx="112">
                  <c:v>Kab. Nias Selatan</c:v>
                </c:pt>
                <c:pt idx="113">
                  <c:v>Kab. Pakpak Bharat</c:v>
                </c:pt>
                <c:pt idx="114">
                  <c:v>Kab. Humbang Hasundutan</c:v>
                </c:pt>
                <c:pt idx="115">
                  <c:v>Kab. Samosir</c:v>
                </c:pt>
                <c:pt idx="116">
                  <c:v>Kab. Serdang Bedagai</c:v>
                </c:pt>
                <c:pt idx="117">
                  <c:v>Kab. Batu Bara</c:v>
                </c:pt>
                <c:pt idx="118">
                  <c:v>Kab. Padang Lawas</c:v>
                </c:pt>
                <c:pt idx="119">
                  <c:v>Kab. Padang Lawas Utara</c:v>
                </c:pt>
                <c:pt idx="120">
                  <c:v>Kab. Labuhanbatu Utara</c:v>
                </c:pt>
                <c:pt idx="121">
                  <c:v>Kab. Labuhanbatu selatan</c:v>
                </c:pt>
                <c:pt idx="122">
                  <c:v>Kab. Nias Barat</c:v>
                </c:pt>
                <c:pt idx="123">
                  <c:v>Kab. Nias Utara</c:v>
                </c:pt>
                <c:pt idx="124">
                  <c:v>Kab. Agam</c:v>
                </c:pt>
                <c:pt idx="125">
                  <c:v>Kab. Pasaman</c:v>
                </c:pt>
                <c:pt idx="126">
                  <c:v>Kab. Lima Puluh Kota</c:v>
                </c:pt>
                <c:pt idx="127">
                  <c:v>Kab. Solok</c:v>
                </c:pt>
                <c:pt idx="128">
                  <c:v>Kab. Padang Pariaman</c:v>
                </c:pt>
                <c:pt idx="129">
                  <c:v>Kab. Pesisir Selatan</c:v>
                </c:pt>
                <c:pt idx="130">
                  <c:v>Kab. Tanah Datar</c:v>
                </c:pt>
                <c:pt idx="131">
                  <c:v>Kab. Sijunjung</c:v>
                </c:pt>
                <c:pt idx="132">
                  <c:v>Kab. Solok Selatan</c:v>
                </c:pt>
                <c:pt idx="133">
                  <c:v>Kab. Dharmasraya</c:v>
                </c:pt>
                <c:pt idx="134">
                  <c:v>Kab. Pasaman Barat</c:v>
                </c:pt>
                <c:pt idx="135">
                  <c:v>Kab. Kampar</c:v>
                </c:pt>
                <c:pt idx="136">
                  <c:v>Kab. Bengkalis</c:v>
                </c:pt>
                <c:pt idx="137">
                  <c:v>Kab. Indragiri Hulu</c:v>
                </c:pt>
                <c:pt idx="138">
                  <c:v>Kab. Indragiri Hilir</c:v>
                </c:pt>
                <c:pt idx="139">
                  <c:v>Kab. Pelalawan</c:v>
                </c:pt>
                <c:pt idx="140">
                  <c:v>Kab. Rokan Hulu</c:v>
                </c:pt>
                <c:pt idx="141">
                  <c:v>Kab. Rokan Hilir</c:v>
                </c:pt>
                <c:pt idx="142">
                  <c:v>Kab. Siak</c:v>
                </c:pt>
                <c:pt idx="143">
                  <c:v>Kab. Kuantan Singingi</c:v>
                </c:pt>
                <c:pt idx="144">
                  <c:v>Kab. Kepulauan Meranti</c:v>
                </c:pt>
                <c:pt idx="145">
                  <c:v>Kab. Batanghari</c:v>
                </c:pt>
                <c:pt idx="146">
                  <c:v>Kab. Bungo</c:v>
                </c:pt>
                <c:pt idx="147">
                  <c:v>Kab. Sarolangun</c:v>
                </c:pt>
                <c:pt idx="148">
                  <c:v>Kab. Tanjung Jabung Barat</c:v>
                </c:pt>
                <c:pt idx="149">
                  <c:v>Kab. Kerinci</c:v>
                </c:pt>
                <c:pt idx="150">
                  <c:v>Kab. Tebo</c:v>
                </c:pt>
                <c:pt idx="151">
                  <c:v>Kab. Muara Jambi</c:v>
                </c:pt>
                <c:pt idx="152">
                  <c:v>Kab. Tanjung Jabung Timur</c:v>
                </c:pt>
                <c:pt idx="153">
                  <c:v>Kab. Merangin</c:v>
                </c:pt>
                <c:pt idx="154">
                  <c:v>Kab. Musi Banyuasin</c:v>
                </c:pt>
                <c:pt idx="155">
                  <c:v>Kab. Ogan Komering Ilir</c:v>
                </c:pt>
                <c:pt idx="156">
                  <c:v>Kab. Ogan Komering Ulu</c:v>
                </c:pt>
                <c:pt idx="157">
                  <c:v>Kab. Muara Enim</c:v>
                </c:pt>
                <c:pt idx="158">
                  <c:v>Kab. Lahat</c:v>
                </c:pt>
                <c:pt idx="159">
                  <c:v>Kab. Musi Rawas</c:v>
                </c:pt>
                <c:pt idx="160">
                  <c:v>Kab. Banyuasin</c:v>
                </c:pt>
                <c:pt idx="161">
                  <c:v>Kab. Oku Timur</c:v>
                </c:pt>
                <c:pt idx="162">
                  <c:v>Kab. Oku Selatan</c:v>
                </c:pt>
                <c:pt idx="163">
                  <c:v>Kab. Ogan Ilir</c:v>
                </c:pt>
                <c:pt idx="164">
                  <c:v>Kab. Empat Lawang</c:v>
                </c:pt>
                <c:pt idx="165">
                  <c:v>Kab. Penukal Abab Lematang Ilir</c:v>
                </c:pt>
                <c:pt idx="166">
                  <c:v>Kab. Musi Rawas Utara</c:v>
                </c:pt>
                <c:pt idx="167">
                  <c:v>Kab. Lampung Selatan</c:v>
                </c:pt>
                <c:pt idx="168">
                  <c:v>Kab. Lampung Tengah</c:v>
                </c:pt>
                <c:pt idx="169">
                  <c:v>Kab. Lampung Utara</c:v>
                </c:pt>
                <c:pt idx="170">
                  <c:v>Kab. Lampung Barat</c:v>
                </c:pt>
                <c:pt idx="171">
                  <c:v>Kab. Tulang Bawang</c:v>
                </c:pt>
                <c:pt idx="172">
                  <c:v>Kab. Tanggamus</c:v>
                </c:pt>
                <c:pt idx="173">
                  <c:v>Kab. Lampung Timur</c:v>
                </c:pt>
                <c:pt idx="174">
                  <c:v>Kab. Way Kanan</c:v>
                </c:pt>
                <c:pt idx="175">
                  <c:v>Kab. Pesawaran</c:v>
                </c:pt>
                <c:pt idx="176">
                  <c:v>Kab. Mesuji</c:v>
                </c:pt>
                <c:pt idx="177">
                  <c:v>Kab. Pringsewu</c:v>
                </c:pt>
                <c:pt idx="178">
                  <c:v>Kab. Tulang Bawang Barat</c:v>
                </c:pt>
                <c:pt idx="179">
                  <c:v>Kab. Pesisir Barat</c:v>
                </c:pt>
                <c:pt idx="180">
                  <c:v>Kab. Sambas</c:v>
                </c:pt>
                <c:pt idx="181">
                  <c:v>Kab. Sanggau</c:v>
                </c:pt>
                <c:pt idx="182">
                  <c:v>Kab. Sintang</c:v>
                </c:pt>
                <c:pt idx="183">
                  <c:v>Kab. Kapuas Hulu</c:v>
                </c:pt>
                <c:pt idx="184">
                  <c:v>Kab. Ketapang</c:v>
                </c:pt>
                <c:pt idx="185">
                  <c:v>Kab. Kayong Utara</c:v>
                </c:pt>
                <c:pt idx="186">
                  <c:v>Kab. Bengkayang</c:v>
                </c:pt>
                <c:pt idx="187">
                  <c:v>Kab. Landak</c:v>
                </c:pt>
                <c:pt idx="188">
                  <c:v>Kab. Melawi</c:v>
                </c:pt>
                <c:pt idx="189">
                  <c:v>Kab. Sekadau</c:v>
                </c:pt>
                <c:pt idx="190">
                  <c:v>Kab. Kubu Raya</c:v>
                </c:pt>
                <c:pt idx="191">
                  <c:v>Kab. Mempawah</c:v>
                </c:pt>
                <c:pt idx="192">
                  <c:v>Kab. Kapuas</c:v>
                </c:pt>
                <c:pt idx="193">
                  <c:v>Kab. Barito Selatan</c:v>
                </c:pt>
                <c:pt idx="194">
                  <c:v>Kab. Barito Utara</c:v>
                </c:pt>
                <c:pt idx="195">
                  <c:v>Kab. Kotawaringin Timur</c:v>
                </c:pt>
                <c:pt idx="196">
                  <c:v>Kab. Kotawaringin Barat</c:v>
                </c:pt>
                <c:pt idx="197">
                  <c:v>Kab. Katingan</c:v>
                </c:pt>
                <c:pt idx="198">
                  <c:v>Kab. Seruyan</c:v>
                </c:pt>
                <c:pt idx="199">
                  <c:v>Kab. Sukamara</c:v>
                </c:pt>
                <c:pt idx="200">
                  <c:v>Kab. Lamandau</c:v>
                </c:pt>
                <c:pt idx="201">
                  <c:v>Kab. Gunung Mas</c:v>
                </c:pt>
                <c:pt idx="202">
                  <c:v>Kab. Pulang Pisau</c:v>
                </c:pt>
                <c:pt idx="203">
                  <c:v>Kab. Murung Raya</c:v>
                </c:pt>
                <c:pt idx="204">
                  <c:v>Kab. Barito Timur</c:v>
                </c:pt>
                <c:pt idx="205">
                  <c:v>Kab. Banjar</c:v>
                </c:pt>
                <c:pt idx="206">
                  <c:v>Kab. Tanah Laut</c:v>
                </c:pt>
                <c:pt idx="207">
                  <c:v>Kab. Barito Kuala</c:v>
                </c:pt>
                <c:pt idx="208">
                  <c:v>Kab. Tapin</c:v>
                </c:pt>
                <c:pt idx="209">
                  <c:v>Kab. Hulu Sungai Selatan</c:v>
                </c:pt>
                <c:pt idx="210">
                  <c:v>Kab. Hulu Sungai Tengah</c:v>
                </c:pt>
                <c:pt idx="211">
                  <c:v>Kab. Hulu Sungai Utara</c:v>
                </c:pt>
                <c:pt idx="212">
                  <c:v>Kab. Tabalong</c:v>
                </c:pt>
                <c:pt idx="213">
                  <c:v>Kab. Kotabaru</c:v>
                </c:pt>
                <c:pt idx="214">
                  <c:v>Kab. Balangan</c:v>
                </c:pt>
                <c:pt idx="215">
                  <c:v>Kab. Tanah Bumbu</c:v>
                </c:pt>
                <c:pt idx="216">
                  <c:v>Kab. Paser</c:v>
                </c:pt>
                <c:pt idx="217">
                  <c:v>Kab. Kutai Kartanegara</c:v>
                </c:pt>
                <c:pt idx="218">
                  <c:v>Kab. Berau</c:v>
                </c:pt>
                <c:pt idx="219">
                  <c:v>Kab. Kutai Timur</c:v>
                </c:pt>
                <c:pt idx="220">
                  <c:v>Kab. Penajam Paser Utara</c:v>
                </c:pt>
                <c:pt idx="221">
                  <c:v>Kab. Bolaang Mongondow</c:v>
                </c:pt>
                <c:pt idx="222">
                  <c:v>Kab. Minahasa</c:v>
                </c:pt>
                <c:pt idx="223">
                  <c:v>Kab. Kepulauan Sangihe</c:v>
                </c:pt>
                <c:pt idx="224">
                  <c:v>Kab. Minahasa Selatan</c:v>
                </c:pt>
                <c:pt idx="225">
                  <c:v>Kab. Minahasa Utara</c:v>
                </c:pt>
                <c:pt idx="226">
                  <c:v>Kab. Minahasa Tenggara</c:v>
                </c:pt>
                <c:pt idx="227">
                  <c:v>KAB. BOLAANG MONGONDOW UTARA</c:v>
                </c:pt>
                <c:pt idx="228">
                  <c:v>Kab. Kepulauan Sitaro</c:v>
                </c:pt>
                <c:pt idx="229">
                  <c:v>KAB. BOLAANG MONGONDOW TIMUR</c:v>
                </c:pt>
                <c:pt idx="230">
                  <c:v>Kab. Bolaang Mongondow Selatan</c:v>
                </c:pt>
                <c:pt idx="231">
                  <c:v>Kab. Banggai Kepulauan</c:v>
                </c:pt>
                <c:pt idx="232">
                  <c:v>Kab. Donggala</c:v>
                </c:pt>
                <c:pt idx="233">
                  <c:v>Kab. Poso</c:v>
                </c:pt>
                <c:pt idx="234">
                  <c:v>Kab. Banggai</c:v>
                </c:pt>
                <c:pt idx="235">
                  <c:v>Kab. Buol</c:v>
                </c:pt>
                <c:pt idx="236">
                  <c:v>Kab. Toli Toli</c:v>
                </c:pt>
                <c:pt idx="237">
                  <c:v>Kab. Morowali</c:v>
                </c:pt>
                <c:pt idx="238">
                  <c:v>Kab. Parigi Muotong</c:v>
                </c:pt>
                <c:pt idx="239">
                  <c:v>Kab. Tojo Una-Una</c:v>
                </c:pt>
                <c:pt idx="240">
                  <c:v>Kab. Sigi</c:v>
                </c:pt>
                <c:pt idx="241">
                  <c:v>Kab. Banggai Laut</c:v>
                </c:pt>
                <c:pt idx="242">
                  <c:v>Kab. Morowali Utara</c:v>
                </c:pt>
                <c:pt idx="243">
                  <c:v>Kab. Maros</c:v>
                </c:pt>
                <c:pt idx="244">
                  <c:v>Kab. Pangkajene Kepulauan</c:v>
                </c:pt>
                <c:pt idx="245">
                  <c:v>Kab. Gowa</c:v>
                </c:pt>
                <c:pt idx="246">
                  <c:v>Kab. Takalar</c:v>
                </c:pt>
                <c:pt idx="247">
                  <c:v>Kab. Jeneponto</c:v>
                </c:pt>
                <c:pt idx="248">
                  <c:v>Kab. Barru</c:v>
                </c:pt>
                <c:pt idx="249">
                  <c:v>Kab. Bone</c:v>
                </c:pt>
                <c:pt idx="250">
                  <c:v>Kab. Wajo</c:v>
                </c:pt>
                <c:pt idx="251">
                  <c:v>Kab. Soppeng</c:v>
                </c:pt>
                <c:pt idx="252">
                  <c:v>Kab. Bantaeng</c:v>
                </c:pt>
                <c:pt idx="253">
                  <c:v>Kab. Bulukumba</c:v>
                </c:pt>
                <c:pt idx="254">
                  <c:v>Kab. Sinjai</c:v>
                </c:pt>
                <c:pt idx="255">
                  <c:v>Kab. Selayar</c:v>
                </c:pt>
                <c:pt idx="256">
                  <c:v>Kab. Pinrang</c:v>
                </c:pt>
                <c:pt idx="257">
                  <c:v>Kab. Sidenreng Rappang</c:v>
                </c:pt>
                <c:pt idx="258">
                  <c:v>Kab. Enrekang</c:v>
                </c:pt>
                <c:pt idx="259">
                  <c:v>Kab. Luwu</c:v>
                </c:pt>
                <c:pt idx="260">
                  <c:v>Kab. Tana Toraja</c:v>
                </c:pt>
                <c:pt idx="261">
                  <c:v>Kab. Luwu Utara</c:v>
                </c:pt>
                <c:pt idx="262">
                  <c:v>Kab. Luwu Timur</c:v>
                </c:pt>
                <c:pt idx="263">
                  <c:v>Kab. Toraja Utara</c:v>
                </c:pt>
                <c:pt idx="264">
                  <c:v>Kab. Konawe</c:v>
                </c:pt>
                <c:pt idx="265">
                  <c:v>Kab. Muna</c:v>
                </c:pt>
                <c:pt idx="266">
                  <c:v>Kab. Buton</c:v>
                </c:pt>
                <c:pt idx="267">
                  <c:v>Kab. Kolaka</c:v>
                </c:pt>
                <c:pt idx="268">
                  <c:v>Kab. Konawe Selatan</c:v>
                </c:pt>
                <c:pt idx="269">
                  <c:v>Kab. Wakatobi</c:v>
                </c:pt>
                <c:pt idx="270">
                  <c:v>Kab. Bombana</c:v>
                </c:pt>
                <c:pt idx="271">
                  <c:v>Kab. Kolaka Utara</c:v>
                </c:pt>
                <c:pt idx="272">
                  <c:v>Kab. Kowane Utara</c:v>
                </c:pt>
                <c:pt idx="273">
                  <c:v>Kab. Buton Utara</c:v>
                </c:pt>
                <c:pt idx="274">
                  <c:v>Kab. Kolaka Timur</c:v>
                </c:pt>
                <c:pt idx="275">
                  <c:v>Kab. Konawe Kepulauan</c:v>
                </c:pt>
                <c:pt idx="276">
                  <c:v>Kab. Muna Barat</c:v>
                </c:pt>
                <c:pt idx="277">
                  <c:v>Kab. Buton Selatan</c:v>
                </c:pt>
                <c:pt idx="278">
                  <c:v>Kab. Buton Tengah</c:v>
                </c:pt>
                <c:pt idx="279">
                  <c:v>Kab. Maluku Tengah</c:v>
                </c:pt>
                <c:pt idx="280">
                  <c:v>Kab. Maluku Tenggara</c:v>
                </c:pt>
                <c:pt idx="281">
                  <c:v>Kab. Buru</c:v>
                </c:pt>
                <c:pt idx="282">
                  <c:v>Kab. Maluku Tenggara Barat</c:v>
                </c:pt>
                <c:pt idx="283">
                  <c:v>Kab. Seram Bagian Barat</c:v>
                </c:pt>
                <c:pt idx="284">
                  <c:v>Kab. Seram Bagian Timur</c:v>
                </c:pt>
                <c:pt idx="285">
                  <c:v>Kab. Kepulauan Aru</c:v>
                </c:pt>
                <c:pt idx="286">
                  <c:v>Kab. Buleleng</c:v>
                </c:pt>
                <c:pt idx="287">
                  <c:v>Kab. Jembrana</c:v>
                </c:pt>
                <c:pt idx="288">
                  <c:v>Kab. Tabanan</c:v>
                </c:pt>
                <c:pt idx="289">
                  <c:v>Kab. Badung</c:v>
                </c:pt>
                <c:pt idx="290">
                  <c:v>Kab. Gianyar</c:v>
                </c:pt>
                <c:pt idx="291">
                  <c:v>Kab. Klungkung</c:v>
                </c:pt>
                <c:pt idx="292">
                  <c:v>Kab. Bangli</c:v>
                </c:pt>
                <c:pt idx="293">
                  <c:v>Kab. Karang Asem</c:v>
                </c:pt>
                <c:pt idx="294">
                  <c:v>Kab. Lombok Barat</c:v>
                </c:pt>
                <c:pt idx="295">
                  <c:v>Kab. Lombok Tengah</c:v>
                </c:pt>
                <c:pt idx="296">
                  <c:v>Kab. Lombok Timur</c:v>
                </c:pt>
                <c:pt idx="297">
                  <c:v>Kab. Sumbawa</c:v>
                </c:pt>
                <c:pt idx="298">
                  <c:v>Kab. Dompu</c:v>
                </c:pt>
                <c:pt idx="299">
                  <c:v>Kab. Bima</c:v>
                </c:pt>
                <c:pt idx="300">
                  <c:v>Kab. Sumbawa Barat</c:v>
                </c:pt>
                <c:pt idx="301">
                  <c:v>Kab. Lombok Utara</c:v>
                </c:pt>
                <c:pt idx="302">
                  <c:v>Kab. Kupang</c:v>
                </c:pt>
                <c:pt idx="303">
                  <c:v>Kab. Timor Tengah Selatan</c:v>
                </c:pt>
                <c:pt idx="304">
                  <c:v>Kab. Timor Tengah Utara</c:v>
                </c:pt>
                <c:pt idx="305">
                  <c:v>Kab. Belu</c:v>
                </c:pt>
                <c:pt idx="306">
                  <c:v>Kab. Alor</c:v>
                </c:pt>
                <c:pt idx="307">
                  <c:v>Kab. Flores Timur</c:v>
                </c:pt>
                <c:pt idx="308">
                  <c:v>Kab. Sikka</c:v>
                </c:pt>
                <c:pt idx="309">
                  <c:v>Kab. Ende</c:v>
                </c:pt>
                <c:pt idx="310">
                  <c:v>Kab. Ngada</c:v>
                </c:pt>
                <c:pt idx="311">
                  <c:v>Kab. Manggarai</c:v>
                </c:pt>
                <c:pt idx="312">
                  <c:v>Kab. Sumba Timur</c:v>
                </c:pt>
                <c:pt idx="313">
                  <c:v>Kab. Sumba Barat</c:v>
                </c:pt>
                <c:pt idx="314">
                  <c:v>Kab. Lembata</c:v>
                </c:pt>
                <c:pt idx="315">
                  <c:v>Kab. Rote Ndao</c:v>
                </c:pt>
                <c:pt idx="316">
                  <c:v>Kab. Manggarai Barat</c:v>
                </c:pt>
                <c:pt idx="317">
                  <c:v>Kab. Nagekeo</c:v>
                </c:pt>
                <c:pt idx="318">
                  <c:v>Kab. Sumba Tengah</c:v>
                </c:pt>
                <c:pt idx="319">
                  <c:v>Kab. Sumba Barat Daya</c:v>
                </c:pt>
                <c:pt idx="320">
                  <c:v>Kab. Manggarai Timur</c:v>
                </c:pt>
                <c:pt idx="321">
                  <c:v>Kab. Malaka</c:v>
                </c:pt>
                <c:pt idx="322">
                  <c:v>Kab. Jaya Pura</c:v>
                </c:pt>
                <c:pt idx="323">
                  <c:v>Kab. Biak Numfor</c:v>
                </c:pt>
                <c:pt idx="324">
                  <c:v>KAB. KEPULAUAN YAPEN</c:v>
                </c:pt>
                <c:pt idx="325">
                  <c:v>Kab. Marauke</c:v>
                </c:pt>
                <c:pt idx="326">
                  <c:v>Kab. Jayawijaya</c:v>
                </c:pt>
                <c:pt idx="327">
                  <c:v>Kab. Nabire</c:v>
                </c:pt>
                <c:pt idx="328">
                  <c:v>Kab. Mimika</c:v>
                </c:pt>
                <c:pt idx="329">
                  <c:v>Kab. Keerom</c:v>
                </c:pt>
                <c:pt idx="330">
                  <c:v>Kab. Bengkulu Utara</c:v>
                </c:pt>
                <c:pt idx="331">
                  <c:v>Kab. Rejang Lebong</c:v>
                </c:pt>
                <c:pt idx="332">
                  <c:v>Kab. Bengkulu Selatan</c:v>
                </c:pt>
                <c:pt idx="333">
                  <c:v>Kab. Muko-Muko</c:v>
                </c:pt>
                <c:pt idx="334">
                  <c:v>Kab. Kepahiang</c:v>
                </c:pt>
                <c:pt idx="335">
                  <c:v>Kab. Lebong</c:v>
                </c:pt>
                <c:pt idx="336">
                  <c:v>Kab. Kaur</c:v>
                </c:pt>
                <c:pt idx="337">
                  <c:v>Kab. Seluma</c:v>
                </c:pt>
                <c:pt idx="338">
                  <c:v>Kab. Bengkulu Tengah</c:v>
                </c:pt>
                <c:pt idx="339">
                  <c:v>Kab. Halmahera Tengah</c:v>
                </c:pt>
                <c:pt idx="340">
                  <c:v>Kab. Halmahera Barat</c:v>
                </c:pt>
                <c:pt idx="341">
                  <c:v>Kab. Halmahera Utara</c:v>
                </c:pt>
                <c:pt idx="342">
                  <c:v>Kab. Halmahera Selatan</c:v>
                </c:pt>
                <c:pt idx="343">
                  <c:v>Kab. Kepulauan Sula</c:v>
                </c:pt>
                <c:pt idx="344">
                  <c:v>Kab. Morotai</c:v>
                </c:pt>
                <c:pt idx="345">
                  <c:v>Kab. Pulau Taliabu</c:v>
                </c:pt>
                <c:pt idx="346">
                  <c:v>Kab. Pandeglang</c:v>
                </c:pt>
                <c:pt idx="347">
                  <c:v>Kab. Lebak</c:v>
                </c:pt>
                <c:pt idx="348">
                  <c:v>Kab. Tangerang</c:v>
                </c:pt>
                <c:pt idx="349">
                  <c:v>Kab. Serang</c:v>
                </c:pt>
                <c:pt idx="350">
                  <c:v>Kab. Bangka</c:v>
                </c:pt>
                <c:pt idx="351">
                  <c:v>Kab. Belitung</c:v>
                </c:pt>
                <c:pt idx="352">
                  <c:v>Kab. Bangka Tengah</c:v>
                </c:pt>
                <c:pt idx="353">
                  <c:v>Kab. Bangka Barat</c:v>
                </c:pt>
                <c:pt idx="354">
                  <c:v>Kab. Bangka Selatan</c:v>
                </c:pt>
                <c:pt idx="355">
                  <c:v>Kab. Belitung Timur</c:v>
                </c:pt>
                <c:pt idx="356">
                  <c:v>Kab. Boalemo</c:v>
                </c:pt>
                <c:pt idx="357">
                  <c:v>Kab. Gorontalo</c:v>
                </c:pt>
                <c:pt idx="358">
                  <c:v>Kab. Pohuwato</c:v>
                </c:pt>
                <c:pt idx="359">
                  <c:v>Kab. Bonebolango</c:v>
                </c:pt>
                <c:pt idx="360">
                  <c:v>Kab. Gorontalo Utara</c:v>
                </c:pt>
                <c:pt idx="361">
                  <c:v>KAB. BINTAN</c:v>
                </c:pt>
                <c:pt idx="362">
                  <c:v>Kab. Karimun</c:v>
                </c:pt>
                <c:pt idx="363">
                  <c:v>Kab. Natuna</c:v>
                </c:pt>
                <c:pt idx="364">
                  <c:v>Kab. Lingga</c:v>
                </c:pt>
                <c:pt idx="365">
                  <c:v>Kab. Fak-Fak</c:v>
                </c:pt>
                <c:pt idx="366">
                  <c:v>Kab. Sorong</c:v>
                </c:pt>
                <c:pt idx="367">
                  <c:v>Kab. Manokwari</c:v>
                </c:pt>
                <c:pt idx="368">
                  <c:v>Kab. Raja Ampat</c:v>
                </c:pt>
                <c:pt idx="369">
                  <c:v>Kab. Mamuju</c:v>
                </c:pt>
                <c:pt idx="370">
                  <c:v>Kab. Mamuju Utara</c:v>
                </c:pt>
                <c:pt idx="371">
                  <c:v>Kab. Polewali</c:v>
                </c:pt>
                <c:pt idx="372">
                  <c:v>Kab. Mamasa</c:v>
                </c:pt>
                <c:pt idx="373">
                  <c:v>Kab. Majene</c:v>
                </c:pt>
                <c:pt idx="374">
                  <c:v>Kab. Mamuju Tengah</c:v>
                </c:pt>
                <c:pt idx="375">
                  <c:v>Kab. Bulungan</c:v>
                </c:pt>
                <c:pt idx="376">
                  <c:v>Kota Jakarta Pusat</c:v>
                </c:pt>
                <c:pt idx="377">
                  <c:v>Kota Jakarta Utara</c:v>
                </c:pt>
                <c:pt idx="378">
                  <c:v>Kota Jakarta Barat</c:v>
                </c:pt>
                <c:pt idx="379">
                  <c:v>Kota Jakarta Selatan</c:v>
                </c:pt>
                <c:pt idx="380">
                  <c:v>Kota Jakarta Timur</c:v>
                </c:pt>
                <c:pt idx="381">
                  <c:v>Kota Bandung</c:v>
                </c:pt>
                <c:pt idx="382">
                  <c:v>Kota Bogor</c:v>
                </c:pt>
                <c:pt idx="383">
                  <c:v>Kota Sukabumi</c:v>
                </c:pt>
                <c:pt idx="384">
                  <c:v>Kota Cirebon</c:v>
                </c:pt>
                <c:pt idx="385">
                  <c:v>Kota Bekasi</c:v>
                </c:pt>
                <c:pt idx="386">
                  <c:v>Kota Depok</c:v>
                </c:pt>
                <c:pt idx="387">
                  <c:v>Kota Cimahi</c:v>
                </c:pt>
                <c:pt idx="388">
                  <c:v>Kota Tasikmalaya</c:v>
                </c:pt>
                <c:pt idx="389">
                  <c:v>Kota Banjar</c:v>
                </c:pt>
                <c:pt idx="390">
                  <c:v>Kota Magelang</c:v>
                </c:pt>
                <c:pt idx="391">
                  <c:v>Kota Surakarta</c:v>
                </c:pt>
                <c:pt idx="392">
                  <c:v>Kota Salatiga</c:v>
                </c:pt>
                <c:pt idx="393">
                  <c:v>Kota Semarang</c:v>
                </c:pt>
                <c:pt idx="394">
                  <c:v>Kota Pekalongan</c:v>
                </c:pt>
                <c:pt idx="395">
                  <c:v>Kota Tegal</c:v>
                </c:pt>
                <c:pt idx="396">
                  <c:v>Kota Yogyakarta</c:v>
                </c:pt>
                <c:pt idx="397">
                  <c:v>Kota Surabaya</c:v>
                </c:pt>
                <c:pt idx="398">
                  <c:v>Kota Malang</c:v>
                </c:pt>
                <c:pt idx="399">
                  <c:v>Kota Madiun</c:v>
                </c:pt>
                <c:pt idx="400">
                  <c:v>Kota Kediri</c:v>
                </c:pt>
                <c:pt idx="401">
                  <c:v>Kota Mojokerto</c:v>
                </c:pt>
                <c:pt idx="402">
                  <c:v>Kota Blitar</c:v>
                </c:pt>
                <c:pt idx="403">
                  <c:v>Kota Pasuruan</c:v>
                </c:pt>
                <c:pt idx="404">
                  <c:v>Kota Probolinggo</c:v>
                </c:pt>
                <c:pt idx="405">
                  <c:v>Kota Batu</c:v>
                </c:pt>
                <c:pt idx="406">
                  <c:v>Kota Sabang</c:v>
                </c:pt>
                <c:pt idx="407">
                  <c:v>Kota Banda Aceh</c:v>
                </c:pt>
                <c:pt idx="408">
                  <c:v>Kota Lhokseumawe</c:v>
                </c:pt>
                <c:pt idx="409">
                  <c:v>Kota Langsa</c:v>
                </c:pt>
                <c:pt idx="410">
                  <c:v>Kota Subulussalam</c:v>
                </c:pt>
                <c:pt idx="411">
                  <c:v>Kota Medan</c:v>
                </c:pt>
                <c:pt idx="412">
                  <c:v>Kota Binjai</c:v>
                </c:pt>
                <c:pt idx="413">
                  <c:v>Kota Tebing Tinggi</c:v>
                </c:pt>
                <c:pt idx="414">
                  <c:v>Kota Pematang Siantar</c:v>
                </c:pt>
                <c:pt idx="415">
                  <c:v>Kota Tanjung Balai</c:v>
                </c:pt>
                <c:pt idx="416">
                  <c:v>Kota Sibolga</c:v>
                </c:pt>
                <c:pt idx="417">
                  <c:v>Kota Padang Sidempuan</c:v>
                </c:pt>
                <c:pt idx="418">
                  <c:v>Kota Gunung Sitoli</c:v>
                </c:pt>
                <c:pt idx="419">
                  <c:v>Kota Bukittinggi</c:v>
                </c:pt>
                <c:pt idx="420">
                  <c:v>Kota Padang</c:v>
                </c:pt>
                <c:pt idx="421">
                  <c:v>Kota Padang Panjang</c:v>
                </c:pt>
                <c:pt idx="422">
                  <c:v>Kota Sawahlunto</c:v>
                </c:pt>
                <c:pt idx="423">
                  <c:v>Kota Solok</c:v>
                </c:pt>
                <c:pt idx="424">
                  <c:v>Kota Payakumbuh</c:v>
                </c:pt>
                <c:pt idx="425">
                  <c:v>Kota Pariaman</c:v>
                </c:pt>
                <c:pt idx="426">
                  <c:v>Kota Pekanbaru</c:v>
                </c:pt>
                <c:pt idx="427">
                  <c:v>Kota Dumai</c:v>
                </c:pt>
                <c:pt idx="428">
                  <c:v>Kota Jambi</c:v>
                </c:pt>
                <c:pt idx="429">
                  <c:v>Kota Sungai Penuh</c:v>
                </c:pt>
                <c:pt idx="430">
                  <c:v>Kota Palembang</c:v>
                </c:pt>
                <c:pt idx="431">
                  <c:v>Kota Prabumulih</c:v>
                </c:pt>
                <c:pt idx="432">
                  <c:v>Kota Lubuk Linggau</c:v>
                </c:pt>
                <c:pt idx="433">
                  <c:v>Kota Pagar Alam</c:v>
                </c:pt>
                <c:pt idx="434">
                  <c:v>Kota Bandar Lampung</c:v>
                </c:pt>
                <c:pt idx="435">
                  <c:v>Kota Metro</c:v>
                </c:pt>
                <c:pt idx="436">
                  <c:v>Kota Pontianak</c:v>
                </c:pt>
                <c:pt idx="437">
                  <c:v>Kota Singkawang</c:v>
                </c:pt>
                <c:pt idx="438">
                  <c:v>Kota Palangkaraya</c:v>
                </c:pt>
                <c:pt idx="439">
                  <c:v>Kota Banjarmasin</c:v>
                </c:pt>
                <c:pt idx="440">
                  <c:v>Kota Banjarbaru</c:v>
                </c:pt>
                <c:pt idx="441">
                  <c:v>Kota Samarinda</c:v>
                </c:pt>
                <c:pt idx="442">
                  <c:v>Kota Balikpapan</c:v>
                </c:pt>
                <c:pt idx="443">
                  <c:v>Kota Bontang</c:v>
                </c:pt>
                <c:pt idx="444">
                  <c:v>Kota Manado</c:v>
                </c:pt>
                <c:pt idx="445">
                  <c:v>Kota Bitung</c:v>
                </c:pt>
                <c:pt idx="446">
                  <c:v>Kota Tomohon</c:v>
                </c:pt>
                <c:pt idx="447">
                  <c:v>Kota Kotamobagu</c:v>
                </c:pt>
                <c:pt idx="448">
                  <c:v>Kota Palu</c:v>
                </c:pt>
                <c:pt idx="449">
                  <c:v>Kota Makasar</c:v>
                </c:pt>
                <c:pt idx="450">
                  <c:v>Kota Pare Pare</c:v>
                </c:pt>
                <c:pt idx="451">
                  <c:v>Kota Palopo</c:v>
                </c:pt>
                <c:pt idx="452">
                  <c:v>Kota Kendari</c:v>
                </c:pt>
                <c:pt idx="453">
                  <c:v>Kota Bau-Bau</c:v>
                </c:pt>
                <c:pt idx="454">
                  <c:v>Kota Ambon</c:v>
                </c:pt>
                <c:pt idx="455">
                  <c:v>Kota Tual</c:v>
                </c:pt>
                <c:pt idx="456">
                  <c:v>Kota Denpasar</c:v>
                </c:pt>
                <c:pt idx="457">
                  <c:v>Kota Mataram</c:v>
                </c:pt>
                <c:pt idx="458">
                  <c:v>Kota Bima</c:v>
                </c:pt>
                <c:pt idx="459">
                  <c:v>Kota Kupang</c:v>
                </c:pt>
                <c:pt idx="460">
                  <c:v>Kota Jayapura</c:v>
                </c:pt>
                <c:pt idx="461">
                  <c:v>Kota Bengkulu</c:v>
                </c:pt>
                <c:pt idx="462">
                  <c:v>Kota Ternate</c:v>
                </c:pt>
                <c:pt idx="463">
                  <c:v>Kota Tidore Kepulauan</c:v>
                </c:pt>
                <c:pt idx="464">
                  <c:v>Kota Cilegon</c:v>
                </c:pt>
                <c:pt idx="465">
                  <c:v>Kota Tangerang</c:v>
                </c:pt>
                <c:pt idx="466">
                  <c:v>Kota Serang</c:v>
                </c:pt>
                <c:pt idx="467">
                  <c:v>Kota Tangerang Selatan</c:v>
                </c:pt>
                <c:pt idx="468">
                  <c:v>Kota Pangkal Pinang</c:v>
                </c:pt>
                <c:pt idx="469">
                  <c:v>Kota Gorontalo</c:v>
                </c:pt>
                <c:pt idx="470">
                  <c:v>Kota Batam</c:v>
                </c:pt>
                <c:pt idx="471">
                  <c:v>Kota Tanjung Pinang</c:v>
                </c:pt>
                <c:pt idx="472">
                  <c:v>Kota Sorong</c:v>
                </c:pt>
                <c:pt idx="473">
                  <c:v>Kota Tarakan</c:v>
                </c:pt>
              </c:strCache>
            </c:strRef>
          </c:xVal>
          <c:yVal>
            <c:numRef>
              <c:f>'ukgkab (2)'!$M$7:$M$480</c:f>
              <c:numCache>
                <c:formatCode>General</c:formatCode>
                <c:ptCount val="474"/>
                <c:pt idx="376">
                  <c:v>58.91</c:v>
                </c:pt>
                <c:pt idx="377">
                  <c:v>58.32</c:v>
                </c:pt>
                <c:pt idx="378">
                  <c:v>58.11</c:v>
                </c:pt>
                <c:pt idx="379">
                  <c:v>58.790000000000013</c:v>
                </c:pt>
                <c:pt idx="380">
                  <c:v>58.13</c:v>
                </c:pt>
                <c:pt idx="381">
                  <c:v>59.41</c:v>
                </c:pt>
                <c:pt idx="382">
                  <c:v>59.18</c:v>
                </c:pt>
                <c:pt idx="383">
                  <c:v>58.84</c:v>
                </c:pt>
                <c:pt idx="384">
                  <c:v>58.44</c:v>
                </c:pt>
                <c:pt idx="385">
                  <c:v>57.21</c:v>
                </c:pt>
                <c:pt idx="386">
                  <c:v>57.48</c:v>
                </c:pt>
                <c:pt idx="387">
                  <c:v>58.760000000000012</c:v>
                </c:pt>
                <c:pt idx="388">
                  <c:v>57.11</c:v>
                </c:pt>
                <c:pt idx="389">
                  <c:v>56.57</c:v>
                </c:pt>
                <c:pt idx="390">
                  <c:v>62.96</c:v>
                </c:pt>
                <c:pt idx="391">
                  <c:v>62.34</c:v>
                </c:pt>
                <c:pt idx="392">
                  <c:v>62.9</c:v>
                </c:pt>
                <c:pt idx="393">
                  <c:v>62.120000000000012</c:v>
                </c:pt>
                <c:pt idx="394">
                  <c:v>61.51</c:v>
                </c:pt>
                <c:pt idx="395">
                  <c:v>59.99</c:v>
                </c:pt>
                <c:pt idx="396">
                  <c:v>64.34</c:v>
                </c:pt>
                <c:pt idx="397">
                  <c:v>59.07</c:v>
                </c:pt>
                <c:pt idx="398">
                  <c:v>62.78</c:v>
                </c:pt>
                <c:pt idx="399">
                  <c:v>59.74</c:v>
                </c:pt>
                <c:pt idx="400">
                  <c:v>60.06</c:v>
                </c:pt>
                <c:pt idx="401">
                  <c:v>62</c:v>
                </c:pt>
                <c:pt idx="402">
                  <c:v>61.230000000000011</c:v>
                </c:pt>
                <c:pt idx="403">
                  <c:v>58.230000000000011</c:v>
                </c:pt>
                <c:pt idx="404">
                  <c:v>58.93</c:v>
                </c:pt>
                <c:pt idx="405">
                  <c:v>61.51</c:v>
                </c:pt>
                <c:pt idx="406">
                  <c:v>50.260000000000012</c:v>
                </c:pt>
                <c:pt idx="407">
                  <c:v>50.61</c:v>
                </c:pt>
                <c:pt idx="408">
                  <c:v>48.63</c:v>
                </c:pt>
                <c:pt idx="409">
                  <c:v>49.44</c:v>
                </c:pt>
                <c:pt idx="410">
                  <c:v>46.34</c:v>
                </c:pt>
                <c:pt idx="411">
                  <c:v>52.39</c:v>
                </c:pt>
                <c:pt idx="412">
                  <c:v>52.760000000000012</c:v>
                </c:pt>
                <c:pt idx="413">
                  <c:v>52.54</c:v>
                </c:pt>
                <c:pt idx="414">
                  <c:v>52.54</c:v>
                </c:pt>
                <c:pt idx="415">
                  <c:v>51.04</c:v>
                </c:pt>
                <c:pt idx="416">
                  <c:v>51.92</c:v>
                </c:pt>
                <c:pt idx="417">
                  <c:v>48.44</c:v>
                </c:pt>
                <c:pt idx="418">
                  <c:v>47.97</c:v>
                </c:pt>
                <c:pt idx="419">
                  <c:v>60.18</c:v>
                </c:pt>
                <c:pt idx="420">
                  <c:v>55.89</c:v>
                </c:pt>
                <c:pt idx="421">
                  <c:v>59.96</c:v>
                </c:pt>
                <c:pt idx="422">
                  <c:v>57.220000000000013</c:v>
                </c:pt>
                <c:pt idx="423">
                  <c:v>56.51</c:v>
                </c:pt>
                <c:pt idx="424">
                  <c:v>58.94</c:v>
                </c:pt>
                <c:pt idx="425">
                  <c:v>56.53</c:v>
                </c:pt>
                <c:pt idx="426">
                  <c:v>55.8</c:v>
                </c:pt>
                <c:pt idx="427">
                  <c:v>53.64</c:v>
                </c:pt>
                <c:pt idx="428">
                  <c:v>52.46</c:v>
                </c:pt>
                <c:pt idx="429">
                  <c:v>48.43</c:v>
                </c:pt>
                <c:pt idx="430">
                  <c:v>50.5</c:v>
                </c:pt>
                <c:pt idx="431">
                  <c:v>50.720000000000013</c:v>
                </c:pt>
                <c:pt idx="432">
                  <c:v>48.58</c:v>
                </c:pt>
                <c:pt idx="433">
                  <c:v>48.13</c:v>
                </c:pt>
                <c:pt idx="434">
                  <c:v>52.93</c:v>
                </c:pt>
                <c:pt idx="435">
                  <c:v>54.96</c:v>
                </c:pt>
                <c:pt idx="436">
                  <c:v>55.720000000000013</c:v>
                </c:pt>
                <c:pt idx="437">
                  <c:v>54.88</c:v>
                </c:pt>
                <c:pt idx="438">
                  <c:v>49.290000000000013</c:v>
                </c:pt>
                <c:pt idx="439">
                  <c:v>54.720000000000013</c:v>
                </c:pt>
                <c:pt idx="440">
                  <c:v>57.5</c:v>
                </c:pt>
                <c:pt idx="441">
                  <c:v>52.75</c:v>
                </c:pt>
                <c:pt idx="442">
                  <c:v>55.660000000000011</c:v>
                </c:pt>
                <c:pt idx="443">
                  <c:v>57.95</c:v>
                </c:pt>
                <c:pt idx="444">
                  <c:v>49.6</c:v>
                </c:pt>
                <c:pt idx="445">
                  <c:v>48.25</c:v>
                </c:pt>
                <c:pt idx="446">
                  <c:v>53.34</c:v>
                </c:pt>
                <c:pt idx="447">
                  <c:v>48</c:v>
                </c:pt>
                <c:pt idx="448">
                  <c:v>49.77</c:v>
                </c:pt>
                <c:pt idx="449">
                  <c:v>51.51</c:v>
                </c:pt>
                <c:pt idx="450">
                  <c:v>51.730000000000011</c:v>
                </c:pt>
                <c:pt idx="451">
                  <c:v>49.88</c:v>
                </c:pt>
                <c:pt idx="452">
                  <c:v>50.85</c:v>
                </c:pt>
                <c:pt idx="453">
                  <c:v>49.63</c:v>
                </c:pt>
                <c:pt idx="454">
                  <c:v>48.87</c:v>
                </c:pt>
                <c:pt idx="455">
                  <c:v>45.03</c:v>
                </c:pt>
                <c:pt idx="456">
                  <c:v>58.09</c:v>
                </c:pt>
                <c:pt idx="457">
                  <c:v>55.99</c:v>
                </c:pt>
                <c:pt idx="458">
                  <c:v>48.07</c:v>
                </c:pt>
                <c:pt idx="459">
                  <c:v>51.95</c:v>
                </c:pt>
                <c:pt idx="460">
                  <c:v>51.660000000000011</c:v>
                </c:pt>
                <c:pt idx="461">
                  <c:v>53.18</c:v>
                </c:pt>
                <c:pt idx="462">
                  <c:v>45.15</c:v>
                </c:pt>
                <c:pt idx="463">
                  <c:v>44.82</c:v>
                </c:pt>
                <c:pt idx="464">
                  <c:v>55.02</c:v>
                </c:pt>
                <c:pt idx="465">
                  <c:v>55.190000000000012</c:v>
                </c:pt>
                <c:pt idx="466">
                  <c:v>53.53</c:v>
                </c:pt>
                <c:pt idx="467">
                  <c:v>57.86</c:v>
                </c:pt>
                <c:pt idx="468">
                  <c:v>56.34</c:v>
                </c:pt>
                <c:pt idx="469">
                  <c:v>50.97</c:v>
                </c:pt>
                <c:pt idx="470">
                  <c:v>56.8</c:v>
                </c:pt>
                <c:pt idx="471">
                  <c:v>54.65</c:v>
                </c:pt>
                <c:pt idx="472">
                  <c:v>49.02</c:v>
                </c:pt>
                <c:pt idx="473">
                  <c:v>53.99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36-4B66-8C73-900445D96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43168"/>
        <c:axId val="166343744"/>
      </c:scatterChart>
      <c:valAx>
        <c:axId val="166343168"/>
        <c:scaling>
          <c:orientation val="minMax"/>
          <c:max val="5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one"/>
        <c:crossAx val="166343744"/>
        <c:crosses val="autoZero"/>
        <c:crossBetween val="midCat"/>
      </c:valAx>
      <c:valAx>
        <c:axId val="166343744"/>
        <c:scaling>
          <c:orientation val="minMax"/>
          <c:max val="60"/>
          <c:min val="2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6634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7300484916301"/>
          <c:y val="0.86788754947957603"/>
          <c:w val="0.367853834289738"/>
          <c:h val="0.113106307196145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latin typeface="Avenir Next" charset="0"/>
              <a:ea typeface="Avenir Next" charset="0"/>
              <a:cs typeface="Avenir Next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 b="1"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4134218681533E-2"/>
          <c:y val="4.7855151610395698E-2"/>
          <c:w val="0.96545420914620195"/>
          <c:h val="0.81321928188014203"/>
        </c:manualLayout>
      </c:layout>
      <c:lineChart>
        <c:grouping val="standard"/>
        <c:varyColors val="0"/>
        <c:ser>
          <c:idx val="0"/>
          <c:order val="0"/>
          <c:tx>
            <c:strRef>
              <c:f>Sheet3!$N$4</c:f>
              <c:strCache>
                <c:ptCount val="1"/>
                <c:pt idx="0">
                  <c:v>Laki-laki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80985423011602E-2"/>
                  <c:y val="3.005033102953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06699756769999E-2"/>
                  <c:y val="3.2865339947791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Sheet3!$L$5:$L$12</c:f>
              <c:strCache>
                <c:ptCount val="8"/>
                <c:pt idx="0">
                  <c:v>≤25</c:v>
                </c:pt>
                <c:pt idx="1">
                  <c:v>26-30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46-50</c:v>
                </c:pt>
                <c:pt idx="6">
                  <c:v>51-55</c:v>
                </c:pt>
                <c:pt idx="7">
                  <c:v>56-60</c:v>
                </c:pt>
              </c:strCache>
            </c:strRef>
          </c:cat>
          <c:val>
            <c:numRef>
              <c:f>Sheet3!$N$5:$N$12</c:f>
              <c:numCache>
                <c:formatCode>General</c:formatCode>
                <c:ptCount val="8"/>
                <c:pt idx="0">
                  <c:v>56.56</c:v>
                </c:pt>
                <c:pt idx="1">
                  <c:v>57.14</c:v>
                </c:pt>
                <c:pt idx="2">
                  <c:v>58.1</c:v>
                </c:pt>
                <c:pt idx="3">
                  <c:v>58.88</c:v>
                </c:pt>
                <c:pt idx="4">
                  <c:v>60.36</c:v>
                </c:pt>
                <c:pt idx="5">
                  <c:v>58.120000000000012</c:v>
                </c:pt>
                <c:pt idx="6">
                  <c:v>55.18</c:v>
                </c:pt>
                <c:pt idx="7">
                  <c:v>50.89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F7-4B1D-A5BB-A700A648E861}"/>
            </c:ext>
          </c:extLst>
        </c:ser>
        <c:ser>
          <c:idx val="1"/>
          <c:order val="1"/>
          <c:tx>
            <c:strRef>
              <c:f>Sheet3!$O$4</c:f>
              <c:strCache>
                <c:ptCount val="1"/>
                <c:pt idx="0">
                  <c:v>Perempuan</c:v>
                </c:pt>
              </c:strCache>
            </c:strRef>
          </c:tx>
          <c:spPr>
            <a:ln w="34925" cap="rnd" cmpd="sng" algn="ctr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8174894186515E-2"/>
                  <c:y val="3.56803488660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958015859905801E-2"/>
                  <c:y val="5.82004202121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106699756769999E-2"/>
                  <c:y val="6.1015429130377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676962977397101E-2"/>
                  <c:y val="4.4125375620825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3795951836689E-2"/>
                  <c:y val="3.005033102953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668805521787302E-2"/>
                  <c:y val="1.8790295356498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F7-4B1D-A5BB-A700A648E8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Sheet3!$L$5:$L$12</c:f>
              <c:strCache>
                <c:ptCount val="8"/>
                <c:pt idx="0">
                  <c:v>≤25</c:v>
                </c:pt>
                <c:pt idx="1">
                  <c:v>26-30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46-50</c:v>
                </c:pt>
                <c:pt idx="6">
                  <c:v>51-55</c:v>
                </c:pt>
                <c:pt idx="7">
                  <c:v>56-60</c:v>
                </c:pt>
              </c:strCache>
            </c:strRef>
          </c:cat>
          <c:val>
            <c:numRef>
              <c:f>Sheet3!$O$5:$O$12</c:f>
              <c:numCache>
                <c:formatCode>General</c:formatCode>
                <c:ptCount val="8"/>
                <c:pt idx="0">
                  <c:v>58.160000000000011</c:v>
                </c:pt>
                <c:pt idx="1">
                  <c:v>57.86</c:v>
                </c:pt>
                <c:pt idx="2">
                  <c:v>58.06</c:v>
                </c:pt>
                <c:pt idx="3">
                  <c:v>58.620000000000012</c:v>
                </c:pt>
                <c:pt idx="4">
                  <c:v>58.78</c:v>
                </c:pt>
                <c:pt idx="5">
                  <c:v>55.96</c:v>
                </c:pt>
                <c:pt idx="6">
                  <c:v>52.94</c:v>
                </c:pt>
                <c:pt idx="7">
                  <c:v>49.94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AF7-4B1D-A5BB-A700A648E8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19050" cap="flat" cmpd="sng" algn="ctr">
              <a:solidFill>
                <a:srgbClr val="C00000">
                  <a:alpha val="22000"/>
                </a:srgbClr>
              </a:solidFill>
              <a:prstDash val="sysDot"/>
              <a:round/>
            </a:ln>
            <a:effectLst/>
          </c:spPr>
        </c:dropLines>
        <c:marker val="1"/>
        <c:smooth val="0"/>
        <c:axId val="189812224"/>
        <c:axId val="166363712"/>
      </c:lineChart>
      <c:catAx>
        <c:axId val="1898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166363712"/>
        <c:crosses val="autoZero"/>
        <c:auto val="1"/>
        <c:lblAlgn val="ctr"/>
        <c:lblOffset val="100"/>
        <c:noMultiLvlLbl val="0"/>
      </c:catAx>
      <c:valAx>
        <c:axId val="166363712"/>
        <c:scaling>
          <c:orientation val="minMax"/>
          <c:max val="65"/>
          <c:min val="42"/>
        </c:scaling>
        <c:delete val="1"/>
        <c:axPos val="l"/>
        <c:numFmt formatCode="General" sourceLinked="1"/>
        <c:majorTickMark val="out"/>
        <c:minorTickMark val="none"/>
        <c:tickLblPos val="nextTo"/>
        <c:crossAx val="189812224"/>
        <c:crosses val="autoZero"/>
        <c:crossBetween val="between"/>
        <c:majorUnit val="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38084776721302"/>
          <c:y val="0.93267011039266201"/>
          <c:w val="0.273031043145744"/>
          <c:h val="6.7329889607338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Sheet4!$M$4</c:f>
              <c:strCache>
                <c:ptCount val="1"/>
                <c:pt idx="0">
                  <c:v>Swasta</c:v>
                </c:pt>
              </c:strCache>
            </c:strRef>
          </c:tx>
          <c:spPr>
            <a:ln w="34925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Sheet4!$J$5:$J$7</c:f>
              <c:strCache>
                <c:ptCount val="3"/>
                <c:pt idx="0">
                  <c:v>PNS</c:v>
                </c:pt>
                <c:pt idx="1">
                  <c:v>Honda (N)/GTY (S)</c:v>
                </c:pt>
                <c:pt idx="2">
                  <c:v>GTT</c:v>
                </c:pt>
              </c:strCache>
            </c:strRef>
          </c:cat>
          <c:val>
            <c:numRef>
              <c:f>Sheet4!$L$5:$L$7</c:f>
              <c:numCache>
                <c:formatCode>General</c:formatCode>
                <c:ptCount val="3"/>
                <c:pt idx="0">
                  <c:v>56.78</c:v>
                </c:pt>
                <c:pt idx="1">
                  <c:v>55</c:v>
                </c:pt>
                <c:pt idx="2">
                  <c:v>53.94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FC-40C8-9E61-B20391140ADD}"/>
            </c:ext>
          </c:extLst>
        </c:ser>
        <c:ser>
          <c:idx val="1"/>
          <c:order val="1"/>
          <c:spPr>
            <a:ln w="34925">
              <a:noFill/>
            </a:ln>
          </c:spPr>
          <c:invertIfNegative val="0"/>
          <c:dLbls>
            <c:dLbl>
              <c:idx val="0"/>
              <c:layout>
                <c:manualLayout>
                  <c:x val="-5.0602564627322396E-3"/>
                  <c:y val="9.5343879387818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FC-40C8-9E61-B20391140A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Sheet4!$J$5:$J$7</c:f>
              <c:strCache>
                <c:ptCount val="3"/>
                <c:pt idx="0">
                  <c:v>PNS</c:v>
                </c:pt>
                <c:pt idx="1">
                  <c:v>Honda (N)/GTY (S)</c:v>
                </c:pt>
                <c:pt idx="2">
                  <c:v>GTT</c:v>
                </c:pt>
              </c:strCache>
            </c:strRef>
          </c:cat>
          <c:val>
            <c:numRef>
              <c:f>Sheet4!$M$5:$M$7</c:f>
              <c:numCache>
                <c:formatCode>General</c:formatCode>
                <c:ptCount val="3"/>
                <c:pt idx="0">
                  <c:v>56.53</c:v>
                </c:pt>
                <c:pt idx="1">
                  <c:v>57.99</c:v>
                </c:pt>
                <c:pt idx="2">
                  <c:v>55.53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FC-40C8-9E61-B20391140A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403520"/>
        <c:axId val="166366592"/>
      </c:barChart>
      <c:catAx>
        <c:axId val="1914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d-ID"/>
          </a:p>
        </c:txPr>
        <c:crossAx val="166366592"/>
        <c:crosses val="autoZero"/>
        <c:auto val="1"/>
        <c:lblAlgn val="ctr"/>
        <c:lblOffset val="100"/>
        <c:noMultiLvlLbl val="0"/>
      </c:catAx>
      <c:valAx>
        <c:axId val="166366592"/>
        <c:scaling>
          <c:orientation val="minMax"/>
          <c:max val="62"/>
          <c:min val="47"/>
        </c:scaling>
        <c:delete val="1"/>
        <c:axPos val="l"/>
        <c:numFmt formatCode="General" sourceLinked="1"/>
        <c:majorTickMark val="none"/>
        <c:minorTickMark val="none"/>
        <c:tickLblPos val="nextTo"/>
        <c:crossAx val="1914035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venir Next" charset="0"/>
          <a:ea typeface="Avenir Next" charset="0"/>
          <a:cs typeface="Avenir Next" charset="0"/>
        </a:defRPr>
      </a:pPr>
      <a:endParaRPr lang="id-ID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'kualifikasivs sertifikasi'!$G$2</c:f>
              <c:strCache>
                <c:ptCount val="1"/>
                <c:pt idx="0">
                  <c:v>Sertifikasi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52.98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D5-4C20-8136-BC24F2F298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57.52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D5-4C20-8136-BC24F2F298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63.83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D5-4C20-8136-BC24F2F298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Avenir Next" charset="0"/>
                    <a:ea typeface="Avenir Next" charset="0"/>
                    <a:cs typeface="Avenir Next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'kualifikasivs sertifikasi'!$F$11:$F$13</c:f>
              <c:strCache>
                <c:ptCount val="3"/>
                <c:pt idx="0">
                  <c:v>&lt;S1</c:v>
                </c:pt>
                <c:pt idx="1">
                  <c:v>S1</c:v>
                </c:pt>
                <c:pt idx="2">
                  <c:v>&gt;=S2</c:v>
                </c:pt>
              </c:strCache>
            </c:strRef>
          </c:cat>
          <c:val>
            <c:numRef>
              <c:f>'kualifikasivs sertifikasi'!$G$11:$G$13</c:f>
              <c:numCache>
                <c:formatCode>General</c:formatCode>
                <c:ptCount val="3"/>
                <c:pt idx="0">
                  <c:v>48.61</c:v>
                </c:pt>
                <c:pt idx="1">
                  <c:v>53.75</c:v>
                </c:pt>
                <c:pt idx="2">
                  <c:v>59.64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62-44FA-A762-42BB442AB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94944"/>
        <c:axId val="166368896"/>
      </c:barChart>
      <c:catAx>
        <c:axId val="1957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0">
                <a:latin typeface="Avenir Next" charset="0"/>
                <a:ea typeface="Avenir Next" charset="0"/>
                <a:cs typeface="Avenir Next" charset="0"/>
              </a:defRPr>
            </a:pPr>
            <a:endParaRPr lang="id-ID"/>
          </a:p>
        </c:txPr>
        <c:crossAx val="166368896"/>
        <c:crosses val="autoZero"/>
        <c:auto val="1"/>
        <c:lblAlgn val="ctr"/>
        <c:lblOffset val="100"/>
        <c:noMultiLvlLbl val="0"/>
      </c:catAx>
      <c:valAx>
        <c:axId val="166368896"/>
        <c:scaling>
          <c:orientation val="minMax"/>
          <c:min val="35"/>
        </c:scaling>
        <c:delete val="1"/>
        <c:axPos val="l"/>
        <c:numFmt formatCode="General" sourceLinked="1"/>
        <c:majorTickMark val="none"/>
        <c:minorTickMark val="none"/>
        <c:tickLblPos val="none"/>
        <c:crossAx val="1957949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 b="1"/>
      </a:pPr>
      <a:endParaRPr lang="id-ID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D487C-24B4-4E92-99C5-FB2E3F9C62CE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8320C-02C7-409B-BB31-D6910B0C4689}">
      <dgm:prSet phldrT="[Text]"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 Narrow" pitchFamily="34" charset="0"/>
            </a:rPr>
            <a:t>Definisi</a:t>
          </a:r>
          <a:endParaRPr lang="en-US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E3D3E954-FC24-4F24-8343-360646EA10DA}" type="parTrans" cxnId="{89CBDA67-87B3-4324-A48F-99ED15B63338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B43FE8F8-F988-4648-A5E5-6DEDDD588767}" type="sibTrans" cxnId="{89CBDA67-87B3-4324-A48F-99ED15B63338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AE4F519E-FD22-44A6-8AB2-2BF70D51192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1800"/>
            </a:spcAft>
            <a:buNone/>
          </a:pPr>
          <a:r>
            <a:rPr lang="en-US" sz="1800" dirty="0">
              <a:latin typeface="Arial Narrow" pitchFamily="34" charset="0"/>
            </a:rPr>
            <a:t>Program </a:t>
          </a:r>
          <a:r>
            <a:rPr lang="en-US" sz="1800" dirty="0" err="1">
              <a:latin typeface="Arial Narrow" pitchFamily="34" charset="0"/>
            </a:rPr>
            <a:t>pendidikan</a:t>
          </a:r>
          <a:r>
            <a:rPr lang="en-US" sz="1800" dirty="0">
              <a:latin typeface="Arial Narrow" pitchFamily="34" charset="0"/>
            </a:rPr>
            <a:t> di </a:t>
          </a:r>
          <a:r>
            <a:rPr lang="en-US" sz="1800" dirty="0" err="1">
              <a:latin typeface="Arial Narrow" pitchFamily="34" charset="0"/>
            </a:rPr>
            <a:t>sekolah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dirty="0" err="1" smtClean="0">
              <a:latin typeface="Arial Narrow" pitchFamily="34" charset="0"/>
            </a:rPr>
            <a:t>untuk</a:t>
          </a:r>
          <a:r>
            <a:rPr lang="en-US" sz="1800" dirty="0" smtClean="0">
              <a:latin typeface="Arial Narrow" pitchFamily="34" charset="0"/>
            </a:rPr>
            <a:t> </a:t>
          </a:r>
          <a:r>
            <a:rPr lang="en-US" sz="1800" b="1" dirty="0" err="1" smtClean="0">
              <a:latin typeface="Arial Narrow" pitchFamily="34" charset="0"/>
            </a:rPr>
            <a:t>memperkuat</a:t>
          </a:r>
          <a:r>
            <a:rPr lang="en-US" sz="1800" b="1" dirty="0" smtClean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karakter</a:t>
          </a:r>
          <a:r>
            <a:rPr lang="en-US" sz="1800" b="1" dirty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siswa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dirty="0" err="1" smtClean="0">
              <a:latin typeface="Arial Narrow" pitchFamily="34" charset="0"/>
            </a:rPr>
            <a:t>melalui</a:t>
          </a:r>
          <a:r>
            <a:rPr lang="en-US" sz="1800" dirty="0" smtClean="0">
              <a:latin typeface="Arial Narrow" pitchFamily="34" charset="0"/>
            </a:rPr>
            <a:t> </a:t>
          </a:r>
          <a:r>
            <a:rPr lang="en-US" sz="1800" dirty="0" err="1" smtClean="0">
              <a:latin typeface="Arial Narrow" pitchFamily="34" charset="0"/>
            </a:rPr>
            <a:t>harmonisasi</a:t>
          </a:r>
          <a:r>
            <a:rPr lang="en-US" sz="1800" dirty="0" smtClean="0">
              <a:latin typeface="Arial Narrow" pitchFamily="34" charset="0"/>
            </a:rPr>
            <a:t> </a:t>
          </a:r>
          <a:r>
            <a:rPr lang="en-US" sz="1800" b="1" dirty="0" err="1" smtClean="0">
              <a:latin typeface="Arial Narrow" pitchFamily="34" charset="0"/>
            </a:rPr>
            <a:t>olah</a:t>
          </a:r>
          <a:r>
            <a:rPr lang="en-US" sz="1800" b="1" dirty="0" smtClean="0">
              <a:latin typeface="Arial Narrow" pitchFamily="34" charset="0"/>
            </a:rPr>
            <a:t> </a:t>
          </a:r>
          <a:r>
            <a:rPr lang="en-US" sz="1800" b="1" dirty="0" err="1" smtClean="0">
              <a:latin typeface="Arial Narrow" pitchFamily="34" charset="0"/>
            </a:rPr>
            <a:t>hati</a:t>
          </a:r>
          <a:r>
            <a:rPr lang="en-US" sz="1800" dirty="0" smtClean="0">
              <a:latin typeface="Arial Narrow" pitchFamily="34" charset="0"/>
            </a:rPr>
            <a:t>, </a:t>
          </a:r>
          <a:r>
            <a:rPr lang="en-US" sz="1800" b="1" dirty="0" err="1" smtClean="0">
              <a:latin typeface="Arial Narrow" pitchFamily="34" charset="0"/>
            </a:rPr>
            <a:t>olah</a:t>
          </a:r>
          <a:r>
            <a:rPr lang="en-US" sz="1800" b="1" dirty="0" smtClean="0">
              <a:latin typeface="Arial Narrow" pitchFamily="34" charset="0"/>
            </a:rPr>
            <a:t> rasa</a:t>
          </a:r>
          <a:r>
            <a:rPr lang="en-US" sz="1800" dirty="0" smtClean="0">
              <a:latin typeface="Arial Narrow" pitchFamily="34" charset="0"/>
            </a:rPr>
            <a:t>, </a:t>
          </a:r>
          <a:r>
            <a:rPr lang="en-US" sz="1800" b="1" dirty="0" err="1" smtClean="0">
              <a:latin typeface="Arial Narrow" pitchFamily="34" charset="0"/>
            </a:rPr>
            <a:t>olah</a:t>
          </a:r>
          <a:r>
            <a:rPr lang="en-US" sz="1800" b="1" dirty="0" smtClean="0">
              <a:latin typeface="Arial Narrow" pitchFamily="34" charset="0"/>
            </a:rPr>
            <a:t> </a:t>
          </a:r>
          <a:r>
            <a:rPr lang="en-US" sz="1800" b="1" dirty="0" err="1" smtClean="0">
              <a:latin typeface="Arial Narrow" pitchFamily="34" charset="0"/>
            </a:rPr>
            <a:t>pikir</a:t>
          </a:r>
          <a:r>
            <a:rPr lang="en-US" sz="1800" dirty="0" smtClean="0">
              <a:latin typeface="Arial Narrow" pitchFamily="34" charset="0"/>
            </a:rPr>
            <a:t>, </a:t>
          </a:r>
          <a:r>
            <a:rPr lang="en-US" sz="1800" dirty="0" err="1" smtClean="0">
              <a:latin typeface="Arial Narrow" pitchFamily="34" charset="0"/>
            </a:rPr>
            <a:t>dan</a:t>
          </a:r>
          <a:r>
            <a:rPr lang="en-US" sz="1800" dirty="0" smtClean="0">
              <a:latin typeface="Arial Narrow" pitchFamily="34" charset="0"/>
            </a:rPr>
            <a:t> </a:t>
          </a:r>
          <a:r>
            <a:rPr lang="en-US" sz="1800" b="1" dirty="0" err="1" smtClean="0">
              <a:latin typeface="Arial Narrow" pitchFamily="34" charset="0"/>
            </a:rPr>
            <a:t>olah</a:t>
          </a:r>
          <a:r>
            <a:rPr lang="en-US" sz="1800" b="1" dirty="0" smtClean="0">
              <a:latin typeface="Arial Narrow" pitchFamily="34" charset="0"/>
            </a:rPr>
            <a:t> raga </a:t>
          </a:r>
          <a:r>
            <a:rPr lang="en-US" sz="1800" dirty="0" err="1" smtClean="0">
              <a:latin typeface="Arial Narrow" pitchFamily="34" charset="0"/>
            </a:rPr>
            <a:t>dengan</a:t>
          </a:r>
          <a:r>
            <a:rPr lang="en-US" sz="1800" dirty="0" smtClean="0">
              <a:latin typeface="Arial Narrow" pitchFamily="34" charset="0"/>
            </a:rPr>
            <a:t> </a:t>
          </a:r>
          <a:r>
            <a:rPr lang="en-US" sz="1800" dirty="0" err="1" smtClean="0">
              <a:latin typeface="Arial Narrow" pitchFamily="34" charset="0"/>
            </a:rPr>
            <a:t>dukungan</a:t>
          </a:r>
          <a:r>
            <a:rPr lang="en-US" sz="1800" dirty="0" smtClean="0">
              <a:latin typeface="Arial Narrow" pitchFamily="34" charset="0"/>
            </a:rPr>
            <a:t> </a:t>
          </a:r>
          <a:r>
            <a:rPr lang="en-US" sz="1800" b="1" dirty="0" err="1" smtClean="0">
              <a:latin typeface="Arial Narrow" pitchFamily="34" charset="0"/>
            </a:rPr>
            <a:t>pelibatan</a:t>
          </a:r>
          <a:r>
            <a:rPr lang="en-US" sz="1800" b="1" dirty="0" smtClean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publik</a:t>
          </a:r>
          <a:r>
            <a:rPr lang="en-US" sz="1800" b="1" dirty="0">
              <a:latin typeface="Arial Narrow" pitchFamily="34" charset="0"/>
            </a:rPr>
            <a:t> </a:t>
          </a:r>
          <a:r>
            <a:rPr lang="en-US" sz="1800" dirty="0" err="1">
              <a:latin typeface="Arial Narrow" pitchFamily="34" charset="0"/>
            </a:rPr>
            <a:t>dan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kerja</a:t>
          </a:r>
          <a:r>
            <a:rPr lang="en-US" sz="1800" b="1" dirty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sama</a:t>
          </a:r>
          <a:r>
            <a:rPr lang="en-US" sz="1800" b="1" dirty="0">
              <a:latin typeface="Arial Narrow" pitchFamily="34" charset="0"/>
            </a:rPr>
            <a:t> </a:t>
          </a:r>
          <a:r>
            <a:rPr lang="en-US" sz="1800" dirty="0" err="1">
              <a:latin typeface="Arial Narrow" pitchFamily="34" charset="0"/>
            </a:rPr>
            <a:t>antara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sekolah</a:t>
          </a:r>
          <a:r>
            <a:rPr lang="en-US" sz="1800" b="1" dirty="0">
              <a:latin typeface="Arial Narrow" pitchFamily="34" charset="0"/>
            </a:rPr>
            <a:t>, </a:t>
          </a:r>
          <a:r>
            <a:rPr lang="en-US" sz="1800" b="1" dirty="0" err="1">
              <a:latin typeface="Arial Narrow" pitchFamily="34" charset="0"/>
            </a:rPr>
            <a:t>keluarga</a:t>
          </a:r>
          <a:r>
            <a:rPr lang="en-US" sz="1800" b="1" dirty="0">
              <a:latin typeface="Arial Narrow" pitchFamily="34" charset="0"/>
            </a:rPr>
            <a:t>,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dirty="0" err="1">
              <a:latin typeface="Arial Narrow" pitchFamily="34" charset="0"/>
            </a:rPr>
            <a:t>dan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masyarakat</a:t>
          </a:r>
          <a:r>
            <a:rPr lang="en-US" sz="1800" dirty="0">
              <a:latin typeface="Arial Narrow" pitchFamily="34" charset="0"/>
            </a:rPr>
            <a:t> yang </a:t>
          </a:r>
          <a:r>
            <a:rPr lang="en-US" sz="1800" dirty="0" err="1">
              <a:latin typeface="Arial Narrow" pitchFamily="34" charset="0"/>
            </a:rPr>
            <a:t>merupakan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dirty="0" err="1">
              <a:latin typeface="Arial Narrow" pitchFamily="34" charset="0"/>
            </a:rPr>
            <a:t>bagian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dirty="0" err="1">
              <a:latin typeface="Arial Narrow" pitchFamily="34" charset="0"/>
            </a:rPr>
            <a:t>dari</a:t>
          </a:r>
          <a:r>
            <a:rPr lang="en-US" sz="1800" dirty="0">
              <a:latin typeface="Arial Narrow" pitchFamily="34" charset="0"/>
            </a:rPr>
            <a:t> </a:t>
          </a:r>
          <a:r>
            <a:rPr lang="en-US" sz="1800" b="1" dirty="0" err="1">
              <a:latin typeface="Arial Narrow" pitchFamily="34" charset="0"/>
            </a:rPr>
            <a:t>Gerakan</a:t>
          </a:r>
          <a:r>
            <a:rPr lang="en-US" sz="1800" b="1" dirty="0">
              <a:latin typeface="Arial Narrow" pitchFamily="34" charset="0"/>
            </a:rPr>
            <a:t> Nasional </a:t>
          </a:r>
          <a:r>
            <a:rPr lang="en-US" sz="1800" b="1" dirty="0" err="1">
              <a:latin typeface="Arial Narrow" pitchFamily="34" charset="0"/>
            </a:rPr>
            <a:t>Revolusi</a:t>
          </a:r>
          <a:r>
            <a:rPr lang="en-US" sz="1800" b="1" dirty="0">
              <a:latin typeface="Arial Narrow" pitchFamily="34" charset="0"/>
            </a:rPr>
            <a:t> Mental (GNRM</a:t>
          </a:r>
          <a:r>
            <a:rPr lang="en-US" sz="2000" b="1" dirty="0">
              <a:latin typeface="Arial Narrow" pitchFamily="34" charset="0"/>
            </a:rPr>
            <a:t>)</a:t>
          </a:r>
        </a:p>
      </dgm:t>
    </dgm:pt>
    <dgm:pt modelId="{F330FE92-7817-4827-AF9F-DD849D7A74ED}" type="parTrans" cxnId="{B85577BA-69A3-49C5-A72A-CDDC34C11816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07A610B4-20CB-411D-96F2-F667EA53F5E6}" type="sibTrans" cxnId="{B85577BA-69A3-49C5-A72A-CDDC34C11816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CBF74E0D-9A0B-47B0-8DBD-F26DAF77450F}">
      <dgm:prSet phldrT="[Text]"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 Narrow" pitchFamily="34" charset="0"/>
            </a:rPr>
            <a:t>Urgensi</a:t>
          </a:r>
          <a:endParaRPr lang="en-US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1FFD7DF1-7CEA-4D8E-8E4F-B91F0B2F46CC}" type="parTrans" cxnId="{C029B283-CBCC-4086-AB76-7CD8810CA450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FC962C07-EAB3-4ACF-AA2D-BC592302C46F}" type="sibTrans" cxnId="{C029B283-CBCC-4086-AB76-7CD8810CA450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E4A871A5-2C47-44B4-83E1-459F72354A3C}">
      <dgm:prSet phldrT="[Text]" custT="1"/>
      <dgm:spPr/>
      <dgm:t>
        <a:bodyPr/>
        <a:lstStyle/>
        <a:p>
          <a:pPr marL="174625" indent="-174625">
            <a:buFont typeface="+mj-lt"/>
            <a:buNone/>
          </a:pPr>
          <a:r>
            <a:rPr lang="en-US" sz="1800" b="0" dirty="0">
              <a:latin typeface="Arial Narrow" pitchFamily="34" charset="0"/>
            </a:rPr>
            <a:t>1. Pembangunan SDM </a:t>
          </a:r>
          <a:r>
            <a:rPr lang="en-US" sz="1800" b="0" dirty="0" err="1">
              <a:latin typeface="Arial Narrow" pitchFamily="34" charset="0"/>
            </a:rPr>
            <a:t>merupakan</a:t>
          </a:r>
          <a:r>
            <a:rPr lang="en-US" sz="1800" b="0" dirty="0">
              <a:latin typeface="Arial Narrow" pitchFamily="34" charset="0"/>
            </a:rPr>
            <a:t> </a:t>
          </a:r>
          <a:r>
            <a:rPr lang="en-US" sz="1800" b="0" dirty="0" err="1">
              <a:latin typeface="Arial Narrow" pitchFamily="34" charset="0"/>
            </a:rPr>
            <a:t>pondasi</a:t>
          </a:r>
          <a:r>
            <a:rPr lang="en-US" sz="1800" b="0" dirty="0">
              <a:latin typeface="Arial Narrow" pitchFamily="34" charset="0"/>
            </a:rPr>
            <a:t> </a:t>
          </a:r>
          <a:r>
            <a:rPr lang="en-US" sz="1800" b="0" dirty="0" err="1">
              <a:latin typeface="Arial Narrow" pitchFamily="34" charset="0"/>
            </a:rPr>
            <a:t>pembangunan</a:t>
          </a:r>
          <a:r>
            <a:rPr lang="en-US" sz="1800" b="0" dirty="0">
              <a:latin typeface="Arial Narrow" pitchFamily="34" charset="0"/>
            </a:rPr>
            <a:t> </a:t>
          </a:r>
          <a:r>
            <a:rPr lang="en-US" sz="1800" b="0" dirty="0" err="1">
              <a:latin typeface="Arial Narrow" pitchFamily="34" charset="0"/>
            </a:rPr>
            <a:t>bangsa</a:t>
          </a:r>
          <a:r>
            <a:rPr lang="en-US" sz="1800" b="0" dirty="0">
              <a:latin typeface="Arial Narrow" pitchFamily="34" charset="0"/>
            </a:rPr>
            <a:t>.</a:t>
          </a:r>
        </a:p>
        <a:p>
          <a:pPr marL="174625" indent="-174625">
            <a:buFont typeface="+mj-lt"/>
            <a:buNone/>
          </a:pPr>
          <a:r>
            <a:rPr lang="en-US" sz="1800" b="0" dirty="0">
              <a:latin typeface="Arial Narrow" pitchFamily="34" charset="0"/>
              <a:ea typeface="Arial Narrow" charset="0"/>
              <a:cs typeface="Arial Narrow" charset="0"/>
            </a:rPr>
            <a:t>2.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Keterampilan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abad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 21 yang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dibutuhkan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siswa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: </a:t>
          </a:r>
          <a:r>
            <a:rPr lang="en-GB" sz="1800" b="1" u="sng" dirty="0" err="1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Kualitas</a:t>
          </a:r>
          <a:r>
            <a:rPr lang="en-GB" sz="1800" b="1" u="sng" dirty="0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1" u="sng" dirty="0" err="1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Karakter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,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Literasi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Dasar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,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dan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dirty="0" err="1">
              <a:latin typeface="Arial Narrow" pitchFamily="34" charset="0"/>
              <a:ea typeface="Arial Narrow" charset="0"/>
              <a:cs typeface="Arial Narrow" charset="0"/>
            </a:rPr>
            <a:t>Kompetensi</a:t>
          </a:r>
          <a:r>
            <a:rPr lang="en-GB" sz="1800" b="0" dirty="0">
              <a:latin typeface="Arial Narrow" pitchFamily="34" charset="0"/>
              <a:ea typeface="Arial Narrow" charset="0"/>
              <a:cs typeface="Arial Narrow" charset="0"/>
            </a:rPr>
            <a:t> 4C</a:t>
          </a:r>
          <a:r>
            <a:rPr lang="id-ID" sz="1800" b="0" dirty="0">
              <a:latin typeface="Arial Narrow" pitchFamily="34" charset="0"/>
              <a:ea typeface="Arial Narrow" charset="0"/>
              <a:cs typeface="Arial Narrow" charset="0"/>
            </a:rPr>
            <a:t>, guna mewujudkan keunggulan bersaing Generasi Emas 2045.</a:t>
          </a:r>
          <a:endParaRPr lang="en-US" sz="1800" b="0" dirty="0">
            <a:latin typeface="Arial Narrow" pitchFamily="34" charset="0"/>
          </a:endParaRPr>
        </a:p>
      </dgm:t>
    </dgm:pt>
    <dgm:pt modelId="{A8AEA214-B6BE-41E6-84C0-C35AFFD3F5D8}" type="parTrans" cxnId="{46F463D9-4E3E-4A7D-B099-BD7A87E6AECF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867C6F4D-54A0-4A0E-BDF7-03A69F6622C9}" type="sibTrans" cxnId="{46F463D9-4E3E-4A7D-B099-BD7A87E6AECF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EB460E4F-F858-4271-AECE-71BE3D963501}">
      <dgm:prSet custT="1"/>
      <dgm:spPr/>
      <dgm:t>
        <a:bodyPr/>
        <a:lstStyle/>
        <a:p>
          <a:pPr marL="174625" indent="-174625">
            <a:buNone/>
          </a:pPr>
          <a:r>
            <a:rPr lang="en-US" sz="1800" b="0" dirty="0">
              <a:latin typeface="Arial Narrow" pitchFamily="34" charset="0"/>
              <a:ea typeface="Arial Narrow" charset="0"/>
              <a:cs typeface="Arial Narrow" charset="0"/>
            </a:rPr>
            <a:t>3. </a:t>
          </a:r>
          <a:r>
            <a:rPr lang="id-ID" sz="1800" b="0" dirty="0">
              <a:latin typeface="Arial Narrow" pitchFamily="34" charset="0"/>
              <a:ea typeface="Arial Narrow" charset="0"/>
              <a:cs typeface="Arial Narrow" charset="0"/>
            </a:rPr>
            <a:t>Kecenderungan kondisi degradasi </a:t>
          </a:r>
          <a:r>
            <a:rPr lang="id-ID" sz="1800" b="1" u="sng" dirty="0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moralitas, etika, dan budi pekerti</a:t>
          </a:r>
          <a:r>
            <a:rPr lang="id-ID" sz="1800" b="0" dirty="0">
              <a:latin typeface="Arial Narrow" pitchFamily="34" charset="0"/>
              <a:ea typeface="Arial Narrow" charset="0"/>
              <a:cs typeface="Arial Narrow" charset="0"/>
            </a:rPr>
            <a:t>.</a:t>
          </a:r>
          <a:endParaRPr lang="en-US" sz="1800" b="0" dirty="0">
            <a:latin typeface="Arial Narrow" pitchFamily="34" charset="0"/>
          </a:endParaRPr>
        </a:p>
      </dgm:t>
    </dgm:pt>
    <dgm:pt modelId="{37B9A0E2-B482-4992-ACB7-42213D5BD441}" type="parTrans" cxnId="{A54B718E-7370-4C54-8863-87D683EA9E14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B1830003-FBED-4448-AB5E-9BAA310CC3BC}" type="sibTrans" cxnId="{A54B718E-7370-4C54-8863-87D683EA9E14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4334C474-3944-44D0-A6ED-0619B79D85BD}" type="pres">
      <dgm:prSet presAssocID="{2E8D487C-24B4-4E92-99C5-FB2E3F9C62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1F3838-5A20-4213-8F40-5490DF9FE717}" type="pres">
      <dgm:prSet presAssocID="{FE58320C-02C7-409B-BB31-D6910B0C4689}" presName="compositeNode" presStyleCnt="0">
        <dgm:presLayoutVars>
          <dgm:bulletEnabled val="1"/>
        </dgm:presLayoutVars>
      </dgm:prSet>
      <dgm:spPr/>
    </dgm:pt>
    <dgm:pt modelId="{43188F6B-555A-4B28-AE8F-F7F2DAECB439}" type="pres">
      <dgm:prSet presAssocID="{FE58320C-02C7-409B-BB31-D6910B0C4689}" presName="bgRect" presStyleLbl="node1" presStyleIdx="0" presStyleCnt="2" custLinFactNeighborX="-274" custLinFactNeighborY="2273"/>
      <dgm:spPr/>
      <dgm:t>
        <a:bodyPr/>
        <a:lstStyle/>
        <a:p>
          <a:endParaRPr lang="en-US"/>
        </a:p>
      </dgm:t>
    </dgm:pt>
    <dgm:pt modelId="{EE5D598B-180E-4507-BBFD-730CAE47AA04}" type="pres">
      <dgm:prSet presAssocID="{FE58320C-02C7-409B-BB31-D6910B0C468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E5113-B713-4437-B727-68384C51384D}" type="pres">
      <dgm:prSet presAssocID="{FE58320C-02C7-409B-BB31-D6910B0C468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A4819-2CDF-40E4-8B82-34BB0FC46E17}" type="pres">
      <dgm:prSet presAssocID="{B43FE8F8-F988-4648-A5E5-6DEDDD588767}" presName="hSp" presStyleCnt="0"/>
      <dgm:spPr/>
    </dgm:pt>
    <dgm:pt modelId="{D8BCF680-2E64-430C-AE98-2EE982B1E864}" type="pres">
      <dgm:prSet presAssocID="{B43FE8F8-F988-4648-A5E5-6DEDDD588767}" presName="vProcSp" presStyleCnt="0"/>
      <dgm:spPr/>
    </dgm:pt>
    <dgm:pt modelId="{AB91EAAB-45C7-43C7-8201-5E64C7BF3416}" type="pres">
      <dgm:prSet presAssocID="{B43FE8F8-F988-4648-A5E5-6DEDDD588767}" presName="vSp1" presStyleCnt="0"/>
      <dgm:spPr/>
    </dgm:pt>
    <dgm:pt modelId="{52F55334-98B2-47ED-9746-E6C6081DF843}" type="pres">
      <dgm:prSet presAssocID="{B43FE8F8-F988-4648-A5E5-6DEDDD588767}" presName="simulatedConn" presStyleLbl="solidFgAcc1" presStyleIdx="0" presStyleCnt="1"/>
      <dgm:spPr/>
    </dgm:pt>
    <dgm:pt modelId="{B5622129-25B4-4014-A92B-F700126D567E}" type="pres">
      <dgm:prSet presAssocID="{B43FE8F8-F988-4648-A5E5-6DEDDD588767}" presName="vSp2" presStyleCnt="0"/>
      <dgm:spPr/>
    </dgm:pt>
    <dgm:pt modelId="{0A45AF7A-73EE-4F19-B370-CCAC0F4054B0}" type="pres">
      <dgm:prSet presAssocID="{B43FE8F8-F988-4648-A5E5-6DEDDD588767}" presName="sibTrans" presStyleCnt="0"/>
      <dgm:spPr/>
    </dgm:pt>
    <dgm:pt modelId="{D3A9C731-8C2E-4CA1-8BD3-76354F39FFE3}" type="pres">
      <dgm:prSet presAssocID="{CBF74E0D-9A0B-47B0-8DBD-F26DAF77450F}" presName="compositeNode" presStyleCnt="0">
        <dgm:presLayoutVars>
          <dgm:bulletEnabled val="1"/>
        </dgm:presLayoutVars>
      </dgm:prSet>
      <dgm:spPr/>
    </dgm:pt>
    <dgm:pt modelId="{14A0197F-E701-4EED-89D8-22AAD8C86F81}" type="pres">
      <dgm:prSet presAssocID="{CBF74E0D-9A0B-47B0-8DBD-F26DAF77450F}" presName="bgRect" presStyleLbl="node1" presStyleIdx="1" presStyleCnt="2" custLinFactNeighborX="2679" custLinFactNeighborY="910"/>
      <dgm:spPr/>
      <dgm:t>
        <a:bodyPr/>
        <a:lstStyle/>
        <a:p>
          <a:endParaRPr lang="en-US"/>
        </a:p>
      </dgm:t>
    </dgm:pt>
    <dgm:pt modelId="{40031B44-0226-4E7D-9D8A-FE783E720B83}" type="pres">
      <dgm:prSet presAssocID="{CBF74E0D-9A0B-47B0-8DBD-F26DAF77450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B727-247C-4854-B67C-026B5E326DE1}" type="pres">
      <dgm:prSet presAssocID="{CBF74E0D-9A0B-47B0-8DBD-F26DAF77450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58398-482E-4D81-AAAC-A024FF5A0521}" type="presOf" srcId="{FE58320C-02C7-409B-BB31-D6910B0C4689}" destId="{EE5D598B-180E-4507-BBFD-730CAE47AA04}" srcOrd="1" destOrd="0" presId="urn:microsoft.com/office/officeart/2005/8/layout/hProcess7#1"/>
    <dgm:cxn modelId="{28EC523C-6BB3-4B4A-B516-73FDA3F6C946}" type="presOf" srcId="{EB460E4F-F858-4271-AECE-71BE3D963501}" destId="{9E93B727-247C-4854-B67C-026B5E326DE1}" srcOrd="0" destOrd="1" presId="urn:microsoft.com/office/officeart/2005/8/layout/hProcess7#1"/>
    <dgm:cxn modelId="{46F463D9-4E3E-4A7D-B099-BD7A87E6AECF}" srcId="{CBF74E0D-9A0B-47B0-8DBD-F26DAF77450F}" destId="{E4A871A5-2C47-44B4-83E1-459F72354A3C}" srcOrd="0" destOrd="0" parTransId="{A8AEA214-B6BE-41E6-84C0-C35AFFD3F5D8}" sibTransId="{867C6F4D-54A0-4A0E-BDF7-03A69F6622C9}"/>
    <dgm:cxn modelId="{54BC2DBE-BFFF-4907-9E29-E222DDC3DF66}" type="presOf" srcId="{FE58320C-02C7-409B-BB31-D6910B0C4689}" destId="{43188F6B-555A-4B28-AE8F-F7F2DAECB439}" srcOrd="0" destOrd="0" presId="urn:microsoft.com/office/officeart/2005/8/layout/hProcess7#1"/>
    <dgm:cxn modelId="{A54B718E-7370-4C54-8863-87D683EA9E14}" srcId="{CBF74E0D-9A0B-47B0-8DBD-F26DAF77450F}" destId="{EB460E4F-F858-4271-AECE-71BE3D963501}" srcOrd="1" destOrd="0" parTransId="{37B9A0E2-B482-4992-ACB7-42213D5BD441}" sibTransId="{B1830003-FBED-4448-AB5E-9BAA310CC3BC}"/>
    <dgm:cxn modelId="{C0C87F3F-518D-4C57-BE62-C74A74C15905}" type="presOf" srcId="{CBF74E0D-9A0B-47B0-8DBD-F26DAF77450F}" destId="{14A0197F-E701-4EED-89D8-22AAD8C86F81}" srcOrd="0" destOrd="0" presId="urn:microsoft.com/office/officeart/2005/8/layout/hProcess7#1"/>
    <dgm:cxn modelId="{B85577BA-69A3-49C5-A72A-CDDC34C11816}" srcId="{FE58320C-02C7-409B-BB31-D6910B0C4689}" destId="{AE4F519E-FD22-44A6-8AB2-2BF70D511921}" srcOrd="0" destOrd="0" parTransId="{F330FE92-7817-4827-AF9F-DD849D7A74ED}" sibTransId="{07A610B4-20CB-411D-96F2-F667EA53F5E6}"/>
    <dgm:cxn modelId="{2096884D-CA09-4226-884C-30C91E59D1F1}" type="presOf" srcId="{AE4F519E-FD22-44A6-8AB2-2BF70D511921}" destId="{3B0E5113-B713-4437-B727-68384C51384D}" srcOrd="0" destOrd="0" presId="urn:microsoft.com/office/officeart/2005/8/layout/hProcess7#1"/>
    <dgm:cxn modelId="{89CBDA67-87B3-4324-A48F-99ED15B63338}" srcId="{2E8D487C-24B4-4E92-99C5-FB2E3F9C62CE}" destId="{FE58320C-02C7-409B-BB31-D6910B0C4689}" srcOrd="0" destOrd="0" parTransId="{E3D3E954-FC24-4F24-8343-360646EA10DA}" sibTransId="{B43FE8F8-F988-4648-A5E5-6DEDDD588767}"/>
    <dgm:cxn modelId="{6867DEF8-7697-46E2-80A1-4075C23D3A21}" type="presOf" srcId="{CBF74E0D-9A0B-47B0-8DBD-F26DAF77450F}" destId="{40031B44-0226-4E7D-9D8A-FE783E720B83}" srcOrd="1" destOrd="0" presId="urn:microsoft.com/office/officeart/2005/8/layout/hProcess7#1"/>
    <dgm:cxn modelId="{A17E8388-3B8D-4927-89CE-1154B22B939F}" type="presOf" srcId="{2E8D487C-24B4-4E92-99C5-FB2E3F9C62CE}" destId="{4334C474-3944-44D0-A6ED-0619B79D85BD}" srcOrd="0" destOrd="0" presId="urn:microsoft.com/office/officeart/2005/8/layout/hProcess7#1"/>
    <dgm:cxn modelId="{C029B283-CBCC-4086-AB76-7CD8810CA450}" srcId="{2E8D487C-24B4-4E92-99C5-FB2E3F9C62CE}" destId="{CBF74E0D-9A0B-47B0-8DBD-F26DAF77450F}" srcOrd="1" destOrd="0" parTransId="{1FFD7DF1-7CEA-4D8E-8E4F-B91F0B2F46CC}" sibTransId="{FC962C07-EAB3-4ACF-AA2D-BC592302C46F}"/>
    <dgm:cxn modelId="{3A5FCA62-3AC3-4491-B44E-E1BB4C57F5C5}" type="presOf" srcId="{E4A871A5-2C47-44B4-83E1-459F72354A3C}" destId="{9E93B727-247C-4854-B67C-026B5E326DE1}" srcOrd="0" destOrd="0" presId="urn:microsoft.com/office/officeart/2005/8/layout/hProcess7#1"/>
    <dgm:cxn modelId="{89571A51-58CE-4E96-8D26-18F28ADEBBD5}" type="presParOf" srcId="{4334C474-3944-44D0-A6ED-0619B79D85BD}" destId="{541F3838-5A20-4213-8F40-5490DF9FE717}" srcOrd="0" destOrd="0" presId="urn:microsoft.com/office/officeart/2005/8/layout/hProcess7#1"/>
    <dgm:cxn modelId="{A53BC22F-C7DC-435C-B989-AE847B9F098F}" type="presParOf" srcId="{541F3838-5A20-4213-8F40-5490DF9FE717}" destId="{43188F6B-555A-4B28-AE8F-F7F2DAECB439}" srcOrd="0" destOrd="0" presId="urn:microsoft.com/office/officeart/2005/8/layout/hProcess7#1"/>
    <dgm:cxn modelId="{DC5E56E7-739D-46A1-B60B-E5F101DF01C4}" type="presParOf" srcId="{541F3838-5A20-4213-8F40-5490DF9FE717}" destId="{EE5D598B-180E-4507-BBFD-730CAE47AA04}" srcOrd="1" destOrd="0" presId="urn:microsoft.com/office/officeart/2005/8/layout/hProcess7#1"/>
    <dgm:cxn modelId="{B1E8F199-224A-497F-8F71-31547375FF85}" type="presParOf" srcId="{541F3838-5A20-4213-8F40-5490DF9FE717}" destId="{3B0E5113-B713-4437-B727-68384C51384D}" srcOrd="2" destOrd="0" presId="urn:microsoft.com/office/officeart/2005/8/layout/hProcess7#1"/>
    <dgm:cxn modelId="{0452D08D-7C76-4583-B905-1D3868A00319}" type="presParOf" srcId="{4334C474-3944-44D0-A6ED-0619B79D85BD}" destId="{C2AA4819-2CDF-40E4-8B82-34BB0FC46E17}" srcOrd="1" destOrd="0" presId="urn:microsoft.com/office/officeart/2005/8/layout/hProcess7#1"/>
    <dgm:cxn modelId="{6C814690-1D63-4CC2-A940-6BB22A33A879}" type="presParOf" srcId="{4334C474-3944-44D0-A6ED-0619B79D85BD}" destId="{D8BCF680-2E64-430C-AE98-2EE982B1E864}" srcOrd="2" destOrd="0" presId="urn:microsoft.com/office/officeart/2005/8/layout/hProcess7#1"/>
    <dgm:cxn modelId="{1729C7DF-F39B-4A3D-B5C8-7BFB32A3A0E4}" type="presParOf" srcId="{D8BCF680-2E64-430C-AE98-2EE982B1E864}" destId="{AB91EAAB-45C7-43C7-8201-5E64C7BF3416}" srcOrd="0" destOrd="0" presId="urn:microsoft.com/office/officeart/2005/8/layout/hProcess7#1"/>
    <dgm:cxn modelId="{AB33CCB7-68EB-414D-BC4A-1850A6091CEB}" type="presParOf" srcId="{D8BCF680-2E64-430C-AE98-2EE982B1E864}" destId="{52F55334-98B2-47ED-9746-E6C6081DF843}" srcOrd="1" destOrd="0" presId="urn:microsoft.com/office/officeart/2005/8/layout/hProcess7#1"/>
    <dgm:cxn modelId="{BD5AE01C-E824-49DE-9A68-54F83A6870E4}" type="presParOf" srcId="{D8BCF680-2E64-430C-AE98-2EE982B1E864}" destId="{B5622129-25B4-4014-A92B-F700126D567E}" srcOrd="2" destOrd="0" presId="urn:microsoft.com/office/officeart/2005/8/layout/hProcess7#1"/>
    <dgm:cxn modelId="{D23469BF-B6D1-4B41-BA0D-1A317BC5F372}" type="presParOf" srcId="{4334C474-3944-44D0-A6ED-0619B79D85BD}" destId="{0A45AF7A-73EE-4F19-B370-CCAC0F4054B0}" srcOrd="3" destOrd="0" presId="urn:microsoft.com/office/officeart/2005/8/layout/hProcess7#1"/>
    <dgm:cxn modelId="{FC2F24A5-A557-4C28-8F0F-3B041E51ECBE}" type="presParOf" srcId="{4334C474-3944-44D0-A6ED-0619B79D85BD}" destId="{D3A9C731-8C2E-4CA1-8BD3-76354F39FFE3}" srcOrd="4" destOrd="0" presId="urn:microsoft.com/office/officeart/2005/8/layout/hProcess7#1"/>
    <dgm:cxn modelId="{E4D6F8EB-54AA-4144-A36B-EA152F154E69}" type="presParOf" srcId="{D3A9C731-8C2E-4CA1-8BD3-76354F39FFE3}" destId="{14A0197F-E701-4EED-89D8-22AAD8C86F81}" srcOrd="0" destOrd="0" presId="urn:microsoft.com/office/officeart/2005/8/layout/hProcess7#1"/>
    <dgm:cxn modelId="{B9084A9A-51A9-4D28-93C5-868D082A4486}" type="presParOf" srcId="{D3A9C731-8C2E-4CA1-8BD3-76354F39FFE3}" destId="{40031B44-0226-4E7D-9D8A-FE783E720B83}" srcOrd="1" destOrd="0" presId="urn:microsoft.com/office/officeart/2005/8/layout/hProcess7#1"/>
    <dgm:cxn modelId="{CAE16BE0-A785-4052-8FB2-C24ACE5DE4AA}" type="presParOf" srcId="{D3A9C731-8C2E-4CA1-8BD3-76354F39FFE3}" destId="{9E93B727-247C-4854-B67C-026B5E326DE1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DF690-234A-2241-9A7C-84CB108CAF09}" type="doc">
      <dgm:prSet loTypeId="urn:microsoft.com/office/officeart/2005/8/layout/venn1" loCatId="" qsTypeId="urn:microsoft.com/office/officeart/2005/8/quickstyle/simple4" qsCatId="simple" csTypeId="urn:microsoft.com/office/officeart/2005/8/colors/colorful1#3" csCatId="colorful" phldr="1"/>
      <dgm:spPr/>
    </dgm:pt>
    <dgm:pt modelId="{361C63F7-1DCB-D94B-8C1D-2BA77D3D2849}">
      <dgm:prSet phldrT="[Text]" custT="1"/>
      <dgm:spPr/>
      <dgm:t>
        <a:bodyPr/>
        <a:lstStyle/>
        <a:p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dirty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Hati</a:t>
          </a:r>
          <a:endParaRPr lang="en-US" sz="1700" b="1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9115FE5F-3D4F-8C4A-B4B1-BD46FC2450BF}" type="parTrans" cxnId="{0B6DEE7C-A634-1449-BD4B-4A4D7201139D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8D3B2B0D-8B94-6641-9C62-0CAC4E5CFE80}" type="sibTrans" cxnId="{0B6DEE7C-A634-1449-BD4B-4A4D7201139D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5011ADA9-B9C1-214E-A7D6-67AD1E42C7AB}">
      <dgm:prSet phldrT="[Text]" custT="1"/>
      <dgm:spPr/>
      <dgm:t>
        <a:bodyPr/>
        <a:lstStyle/>
        <a:p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dirty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Karsa</a:t>
          </a:r>
          <a:r>
            <a:rPr lang="en-US" sz="1700" b="1" dirty="0">
              <a:latin typeface="Helvetica Neue" charset="0"/>
              <a:ea typeface="Helvetica Neue" charset="0"/>
              <a:cs typeface="Helvetica Neue" charset="0"/>
            </a:rPr>
            <a:t> </a:t>
          </a:r>
        </a:p>
      </dgm:t>
    </dgm:pt>
    <dgm:pt modelId="{7EA15B0A-6673-9543-8089-EFE09A7E6E46}" type="parTrans" cxnId="{91DF3565-3E22-A043-9079-8116107D5D49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E203F5DE-70C2-7B44-89BD-0C7B50A7E985}" type="sibTrans" cxnId="{91DF3565-3E22-A043-9079-8116107D5D49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2B723550-82F6-6845-965A-4A1A963EAE8E}">
      <dgm:prSet phldrT="[Text]" custT="1"/>
      <dgm:spPr/>
      <dgm:t>
        <a:bodyPr/>
        <a:lstStyle/>
        <a:p>
          <a:pPr algn="r"/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dirty="0">
              <a:latin typeface="Helvetica Neue" charset="0"/>
              <a:ea typeface="Helvetica Neue" charset="0"/>
              <a:cs typeface="Helvetica Neue" charset="0"/>
            </a:rPr>
            <a:t> Raga</a:t>
          </a:r>
        </a:p>
      </dgm:t>
    </dgm:pt>
    <dgm:pt modelId="{452DAB94-8B2E-F846-85C2-14613042C1F5}" type="parTrans" cxnId="{16BAC362-967B-264A-ABC1-4EB38B9FA7D8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1538A3EB-D2FC-184D-A1EA-D367FE0CB0F4}" type="sibTrans" cxnId="{16BAC362-967B-264A-ABC1-4EB38B9FA7D8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9B7C184C-F61F-4042-A1CC-A85D5DFDF73E}">
      <dgm:prSet custT="1"/>
      <dgm:spPr/>
      <dgm:t>
        <a:bodyPr/>
        <a:lstStyle/>
        <a:p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dirty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1700" b="1" dirty="0" err="1">
              <a:latin typeface="Helvetica Neue" charset="0"/>
              <a:ea typeface="Helvetica Neue" charset="0"/>
              <a:cs typeface="Helvetica Neue" charset="0"/>
            </a:rPr>
            <a:t>Pikir</a:t>
          </a:r>
          <a:endParaRPr lang="en-US" sz="1700" b="1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644AC5E7-C284-6941-8D0B-7C2F0DE2F25E}" type="parTrans" cxnId="{356A8551-A80C-174A-B36C-E096805EA3D8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98E0E869-6D3B-5641-8C1B-EB33AE03B13F}" type="sibTrans" cxnId="{356A8551-A80C-174A-B36C-E096805EA3D8}">
      <dgm:prSet/>
      <dgm:spPr/>
      <dgm:t>
        <a:bodyPr/>
        <a:lstStyle/>
        <a:p>
          <a:endParaRPr lang="en-US" sz="2200" b="1">
            <a:latin typeface="Helvetica Neue" charset="0"/>
            <a:ea typeface="Helvetica Neue" charset="0"/>
            <a:cs typeface="Helvetica Neue" charset="0"/>
          </a:endParaRPr>
        </a:p>
      </dgm:t>
    </dgm:pt>
    <dgm:pt modelId="{CB7EAE32-7F2E-094B-B3D2-0D8F925CED55}" type="pres">
      <dgm:prSet presAssocID="{E41DF690-234A-2241-9A7C-84CB108CAF09}" presName="compositeShape" presStyleCnt="0">
        <dgm:presLayoutVars>
          <dgm:chMax val="7"/>
          <dgm:dir/>
          <dgm:resizeHandles val="exact"/>
        </dgm:presLayoutVars>
      </dgm:prSet>
      <dgm:spPr/>
    </dgm:pt>
    <dgm:pt modelId="{8E0A8237-8FBF-6F43-BBD0-65D65296DAAF}" type="pres">
      <dgm:prSet presAssocID="{361C63F7-1DCB-D94B-8C1D-2BA77D3D2849}" presName="circ1" presStyleLbl="vennNode1" presStyleIdx="0" presStyleCnt="4"/>
      <dgm:spPr/>
      <dgm:t>
        <a:bodyPr/>
        <a:lstStyle/>
        <a:p>
          <a:endParaRPr lang="en-US"/>
        </a:p>
      </dgm:t>
    </dgm:pt>
    <dgm:pt modelId="{CC8FBDA4-2BCA-734F-BD55-DE53EAB2BE04}" type="pres">
      <dgm:prSet presAssocID="{361C63F7-1DCB-D94B-8C1D-2BA77D3D28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6AEB1-5878-A647-98E9-D2F96B3DB889}" type="pres">
      <dgm:prSet presAssocID="{9B7C184C-F61F-4042-A1CC-A85D5DFDF73E}" presName="circ2" presStyleLbl="vennNode1" presStyleIdx="1" presStyleCnt="4"/>
      <dgm:spPr/>
      <dgm:t>
        <a:bodyPr/>
        <a:lstStyle/>
        <a:p>
          <a:endParaRPr lang="en-US"/>
        </a:p>
      </dgm:t>
    </dgm:pt>
    <dgm:pt modelId="{C380827F-7040-5C41-9CE5-37BF16222E37}" type="pres">
      <dgm:prSet presAssocID="{9B7C184C-F61F-4042-A1CC-A85D5DFDF7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3C60D-50E1-4043-90B1-73842CA027F5}" type="pres">
      <dgm:prSet presAssocID="{5011ADA9-B9C1-214E-A7D6-67AD1E42C7AB}" presName="circ3" presStyleLbl="vennNode1" presStyleIdx="2" presStyleCnt="4"/>
      <dgm:spPr/>
      <dgm:t>
        <a:bodyPr/>
        <a:lstStyle/>
        <a:p>
          <a:endParaRPr lang="en-US"/>
        </a:p>
      </dgm:t>
    </dgm:pt>
    <dgm:pt modelId="{48D73AFA-6CE6-004D-95BD-22BC1BDF3F84}" type="pres">
      <dgm:prSet presAssocID="{5011ADA9-B9C1-214E-A7D6-67AD1E42C7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12A43-932F-274B-A2DA-AB38527543F8}" type="pres">
      <dgm:prSet presAssocID="{2B723550-82F6-6845-965A-4A1A963EAE8E}" presName="circ4" presStyleLbl="vennNode1" presStyleIdx="3" presStyleCnt="4"/>
      <dgm:spPr/>
      <dgm:t>
        <a:bodyPr/>
        <a:lstStyle/>
        <a:p>
          <a:endParaRPr lang="en-US"/>
        </a:p>
      </dgm:t>
    </dgm:pt>
    <dgm:pt modelId="{D9DC102F-31BE-C446-95E9-64C171DC566C}" type="pres">
      <dgm:prSet presAssocID="{2B723550-82F6-6845-965A-4A1A963EAE8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05663-C762-4A06-A053-A4BFA4273AB2}" type="presOf" srcId="{E41DF690-234A-2241-9A7C-84CB108CAF09}" destId="{CB7EAE32-7F2E-094B-B3D2-0D8F925CED55}" srcOrd="0" destOrd="0" presId="urn:microsoft.com/office/officeart/2005/8/layout/venn1"/>
    <dgm:cxn modelId="{794C7F66-F78A-41A5-8793-C95178BCCB35}" type="presOf" srcId="{5011ADA9-B9C1-214E-A7D6-67AD1E42C7AB}" destId="{48D73AFA-6CE6-004D-95BD-22BC1BDF3F84}" srcOrd="1" destOrd="0" presId="urn:microsoft.com/office/officeart/2005/8/layout/venn1"/>
    <dgm:cxn modelId="{204CC68B-AB95-4C1E-A13A-F1D7B4B63AE7}" type="presOf" srcId="{5011ADA9-B9C1-214E-A7D6-67AD1E42C7AB}" destId="{C853C60D-50E1-4043-90B1-73842CA027F5}" srcOrd="0" destOrd="0" presId="urn:microsoft.com/office/officeart/2005/8/layout/venn1"/>
    <dgm:cxn modelId="{16BAC362-967B-264A-ABC1-4EB38B9FA7D8}" srcId="{E41DF690-234A-2241-9A7C-84CB108CAF09}" destId="{2B723550-82F6-6845-965A-4A1A963EAE8E}" srcOrd="3" destOrd="0" parTransId="{452DAB94-8B2E-F846-85C2-14613042C1F5}" sibTransId="{1538A3EB-D2FC-184D-A1EA-D367FE0CB0F4}"/>
    <dgm:cxn modelId="{B5983162-4D26-4B11-9D65-AE226701DAA7}" type="presOf" srcId="{361C63F7-1DCB-D94B-8C1D-2BA77D3D2849}" destId="{CC8FBDA4-2BCA-734F-BD55-DE53EAB2BE04}" srcOrd="1" destOrd="0" presId="urn:microsoft.com/office/officeart/2005/8/layout/venn1"/>
    <dgm:cxn modelId="{7B4BAC92-E0E1-4F96-955A-50FA748F2076}" type="presOf" srcId="{2B723550-82F6-6845-965A-4A1A963EAE8E}" destId="{61512A43-932F-274B-A2DA-AB38527543F8}" srcOrd="0" destOrd="0" presId="urn:microsoft.com/office/officeart/2005/8/layout/venn1"/>
    <dgm:cxn modelId="{5E0FFF3E-99A7-494F-876B-52C7633CA9D3}" type="presOf" srcId="{361C63F7-1DCB-D94B-8C1D-2BA77D3D2849}" destId="{8E0A8237-8FBF-6F43-BBD0-65D65296DAAF}" srcOrd="0" destOrd="0" presId="urn:microsoft.com/office/officeart/2005/8/layout/venn1"/>
    <dgm:cxn modelId="{B2B747AA-8FD6-482C-A081-C87CAE78A59E}" type="presOf" srcId="{2B723550-82F6-6845-965A-4A1A963EAE8E}" destId="{D9DC102F-31BE-C446-95E9-64C171DC566C}" srcOrd="1" destOrd="0" presId="urn:microsoft.com/office/officeart/2005/8/layout/venn1"/>
    <dgm:cxn modelId="{91DF3565-3E22-A043-9079-8116107D5D49}" srcId="{E41DF690-234A-2241-9A7C-84CB108CAF09}" destId="{5011ADA9-B9C1-214E-A7D6-67AD1E42C7AB}" srcOrd="2" destOrd="0" parTransId="{7EA15B0A-6673-9543-8089-EFE09A7E6E46}" sibTransId="{E203F5DE-70C2-7B44-89BD-0C7B50A7E985}"/>
    <dgm:cxn modelId="{356A8551-A80C-174A-B36C-E096805EA3D8}" srcId="{E41DF690-234A-2241-9A7C-84CB108CAF09}" destId="{9B7C184C-F61F-4042-A1CC-A85D5DFDF73E}" srcOrd="1" destOrd="0" parTransId="{644AC5E7-C284-6941-8D0B-7C2F0DE2F25E}" sibTransId="{98E0E869-6D3B-5641-8C1B-EB33AE03B13F}"/>
    <dgm:cxn modelId="{674EA2B7-EA04-486C-8EDE-BEC32C778EDA}" type="presOf" srcId="{9B7C184C-F61F-4042-A1CC-A85D5DFDF73E}" destId="{4DE6AEB1-5878-A647-98E9-D2F96B3DB889}" srcOrd="0" destOrd="0" presId="urn:microsoft.com/office/officeart/2005/8/layout/venn1"/>
    <dgm:cxn modelId="{BA63F41B-7B97-4FB2-BC5F-2CBC2675EF26}" type="presOf" srcId="{9B7C184C-F61F-4042-A1CC-A85D5DFDF73E}" destId="{C380827F-7040-5C41-9CE5-37BF16222E37}" srcOrd="1" destOrd="0" presId="urn:microsoft.com/office/officeart/2005/8/layout/venn1"/>
    <dgm:cxn modelId="{0B6DEE7C-A634-1449-BD4B-4A4D7201139D}" srcId="{E41DF690-234A-2241-9A7C-84CB108CAF09}" destId="{361C63F7-1DCB-D94B-8C1D-2BA77D3D2849}" srcOrd="0" destOrd="0" parTransId="{9115FE5F-3D4F-8C4A-B4B1-BD46FC2450BF}" sibTransId="{8D3B2B0D-8B94-6641-9C62-0CAC4E5CFE80}"/>
    <dgm:cxn modelId="{81F964C7-3CA7-49B8-875B-4AFB653551B1}" type="presParOf" srcId="{CB7EAE32-7F2E-094B-B3D2-0D8F925CED55}" destId="{8E0A8237-8FBF-6F43-BBD0-65D65296DAAF}" srcOrd="0" destOrd="0" presId="urn:microsoft.com/office/officeart/2005/8/layout/venn1"/>
    <dgm:cxn modelId="{B579579D-432B-4539-9B30-4480FE51BDD8}" type="presParOf" srcId="{CB7EAE32-7F2E-094B-B3D2-0D8F925CED55}" destId="{CC8FBDA4-2BCA-734F-BD55-DE53EAB2BE04}" srcOrd="1" destOrd="0" presId="urn:microsoft.com/office/officeart/2005/8/layout/venn1"/>
    <dgm:cxn modelId="{954F7862-FDE1-49D3-817D-EAB77959C400}" type="presParOf" srcId="{CB7EAE32-7F2E-094B-B3D2-0D8F925CED55}" destId="{4DE6AEB1-5878-A647-98E9-D2F96B3DB889}" srcOrd="2" destOrd="0" presId="urn:microsoft.com/office/officeart/2005/8/layout/venn1"/>
    <dgm:cxn modelId="{D918E138-298E-493C-97F1-A58B8BEA13EA}" type="presParOf" srcId="{CB7EAE32-7F2E-094B-B3D2-0D8F925CED55}" destId="{C380827F-7040-5C41-9CE5-37BF16222E37}" srcOrd="3" destOrd="0" presId="urn:microsoft.com/office/officeart/2005/8/layout/venn1"/>
    <dgm:cxn modelId="{EA904721-AF84-40AA-9CDF-13C53A63830A}" type="presParOf" srcId="{CB7EAE32-7F2E-094B-B3D2-0D8F925CED55}" destId="{C853C60D-50E1-4043-90B1-73842CA027F5}" srcOrd="4" destOrd="0" presId="urn:microsoft.com/office/officeart/2005/8/layout/venn1"/>
    <dgm:cxn modelId="{E1EF9AAB-4CA3-4B20-8A67-7D7E4C5A412D}" type="presParOf" srcId="{CB7EAE32-7F2E-094B-B3D2-0D8F925CED55}" destId="{48D73AFA-6CE6-004D-95BD-22BC1BDF3F84}" srcOrd="5" destOrd="0" presId="urn:microsoft.com/office/officeart/2005/8/layout/venn1"/>
    <dgm:cxn modelId="{7DBD3816-99BF-401F-BCE0-79AFECF7EE54}" type="presParOf" srcId="{CB7EAE32-7F2E-094B-B3D2-0D8F925CED55}" destId="{61512A43-932F-274B-A2DA-AB38527543F8}" srcOrd="6" destOrd="0" presId="urn:microsoft.com/office/officeart/2005/8/layout/venn1"/>
    <dgm:cxn modelId="{97F90E00-80C3-42EC-A995-CB81A748C1FC}" type="presParOf" srcId="{CB7EAE32-7F2E-094B-B3D2-0D8F925CED55}" destId="{D9DC102F-31BE-C446-95E9-64C171DC566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88F6B-555A-4B28-AE8F-F7F2DAECB439}">
      <dsp:nvSpPr>
        <dsp:cNvPr id="0" name=""/>
        <dsp:cNvSpPr/>
      </dsp:nvSpPr>
      <dsp:spPr>
        <a:xfrm>
          <a:off x="0" y="0"/>
          <a:ext cx="5140424" cy="44704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2598" rIns="275590" bIns="0" numCol="1" spcCol="1270" anchor="t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err="1">
              <a:solidFill>
                <a:srgbClr val="002060"/>
              </a:solidFill>
              <a:latin typeface="Arial Narrow" pitchFamily="34" charset="0"/>
            </a:rPr>
            <a:t>Definisi</a:t>
          </a:r>
          <a:endParaRPr lang="en-US" sz="62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 rot="16200000">
        <a:off x="-1318821" y="1318821"/>
        <a:ext cx="3665728" cy="1028084"/>
      </dsp:txXfrm>
    </dsp:sp>
    <dsp:sp modelId="{3B0E5113-B713-4437-B727-68384C51384D}">
      <dsp:nvSpPr>
        <dsp:cNvPr id="0" name=""/>
        <dsp:cNvSpPr/>
      </dsp:nvSpPr>
      <dsp:spPr>
        <a:xfrm>
          <a:off x="1028084" y="0"/>
          <a:ext cx="3829616" cy="4470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-US" sz="1800" kern="1200" dirty="0">
              <a:latin typeface="Arial Narrow" pitchFamily="34" charset="0"/>
            </a:rPr>
            <a:t>Program </a:t>
          </a:r>
          <a:r>
            <a:rPr lang="en-US" sz="1800" kern="1200" dirty="0" err="1">
              <a:latin typeface="Arial Narrow" pitchFamily="34" charset="0"/>
            </a:rPr>
            <a:t>pendidikan</a:t>
          </a:r>
          <a:r>
            <a:rPr lang="en-US" sz="1800" kern="1200" dirty="0">
              <a:latin typeface="Arial Narrow" pitchFamily="34" charset="0"/>
            </a:rPr>
            <a:t> di </a:t>
          </a:r>
          <a:r>
            <a:rPr lang="en-US" sz="1800" kern="1200" dirty="0" err="1">
              <a:latin typeface="Arial Narrow" pitchFamily="34" charset="0"/>
            </a:rPr>
            <a:t>sekolah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kern="1200" dirty="0" err="1" smtClean="0">
              <a:latin typeface="Arial Narrow" pitchFamily="34" charset="0"/>
            </a:rPr>
            <a:t>untuk</a:t>
          </a:r>
          <a:r>
            <a:rPr lang="en-US" sz="1800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memperkuat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karakter</a:t>
          </a:r>
          <a:r>
            <a:rPr lang="en-US" sz="1800" b="1" kern="1200" dirty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siswa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kern="1200" dirty="0" err="1" smtClean="0">
              <a:latin typeface="Arial Narrow" pitchFamily="34" charset="0"/>
            </a:rPr>
            <a:t>melalui</a:t>
          </a:r>
          <a:r>
            <a:rPr lang="en-US" sz="1800" kern="1200" dirty="0" smtClean="0">
              <a:latin typeface="Arial Narrow" pitchFamily="34" charset="0"/>
            </a:rPr>
            <a:t> </a:t>
          </a:r>
          <a:r>
            <a:rPr lang="en-US" sz="1800" kern="1200" dirty="0" err="1" smtClean="0">
              <a:latin typeface="Arial Narrow" pitchFamily="34" charset="0"/>
            </a:rPr>
            <a:t>harmonisasi</a:t>
          </a:r>
          <a:r>
            <a:rPr lang="en-US" sz="1800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olah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hati</a:t>
          </a:r>
          <a:r>
            <a:rPr lang="en-US" sz="1800" kern="1200" dirty="0" smtClean="0">
              <a:latin typeface="Arial Narrow" pitchFamily="34" charset="0"/>
            </a:rPr>
            <a:t>, </a:t>
          </a:r>
          <a:r>
            <a:rPr lang="en-US" sz="1800" b="1" kern="1200" dirty="0" err="1" smtClean="0">
              <a:latin typeface="Arial Narrow" pitchFamily="34" charset="0"/>
            </a:rPr>
            <a:t>olah</a:t>
          </a:r>
          <a:r>
            <a:rPr lang="en-US" sz="1800" b="1" kern="1200" dirty="0" smtClean="0">
              <a:latin typeface="Arial Narrow" pitchFamily="34" charset="0"/>
            </a:rPr>
            <a:t> rasa</a:t>
          </a:r>
          <a:r>
            <a:rPr lang="en-US" sz="1800" kern="1200" dirty="0" smtClean="0">
              <a:latin typeface="Arial Narrow" pitchFamily="34" charset="0"/>
            </a:rPr>
            <a:t>, </a:t>
          </a:r>
          <a:r>
            <a:rPr lang="en-US" sz="1800" b="1" kern="1200" dirty="0" err="1" smtClean="0">
              <a:latin typeface="Arial Narrow" pitchFamily="34" charset="0"/>
            </a:rPr>
            <a:t>olah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pikir</a:t>
          </a:r>
          <a:r>
            <a:rPr lang="en-US" sz="1800" kern="1200" dirty="0" smtClean="0">
              <a:latin typeface="Arial Narrow" pitchFamily="34" charset="0"/>
            </a:rPr>
            <a:t>, </a:t>
          </a:r>
          <a:r>
            <a:rPr lang="en-US" sz="1800" kern="1200" dirty="0" err="1" smtClean="0">
              <a:latin typeface="Arial Narrow" pitchFamily="34" charset="0"/>
            </a:rPr>
            <a:t>dan</a:t>
          </a:r>
          <a:r>
            <a:rPr lang="en-US" sz="1800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olah</a:t>
          </a:r>
          <a:r>
            <a:rPr lang="en-US" sz="1800" b="1" kern="1200" dirty="0" smtClean="0">
              <a:latin typeface="Arial Narrow" pitchFamily="34" charset="0"/>
            </a:rPr>
            <a:t> raga </a:t>
          </a:r>
          <a:r>
            <a:rPr lang="en-US" sz="1800" kern="1200" dirty="0" err="1" smtClean="0">
              <a:latin typeface="Arial Narrow" pitchFamily="34" charset="0"/>
            </a:rPr>
            <a:t>dengan</a:t>
          </a:r>
          <a:r>
            <a:rPr lang="en-US" sz="1800" kern="1200" dirty="0" smtClean="0">
              <a:latin typeface="Arial Narrow" pitchFamily="34" charset="0"/>
            </a:rPr>
            <a:t> </a:t>
          </a:r>
          <a:r>
            <a:rPr lang="en-US" sz="1800" kern="1200" dirty="0" err="1" smtClean="0">
              <a:latin typeface="Arial Narrow" pitchFamily="34" charset="0"/>
            </a:rPr>
            <a:t>dukungan</a:t>
          </a:r>
          <a:r>
            <a:rPr lang="en-US" sz="1800" kern="1200" dirty="0" smtClean="0">
              <a:latin typeface="Arial Narrow" pitchFamily="34" charset="0"/>
            </a:rPr>
            <a:t> </a:t>
          </a:r>
          <a:r>
            <a:rPr lang="en-US" sz="1800" b="1" kern="1200" dirty="0" err="1" smtClean="0">
              <a:latin typeface="Arial Narrow" pitchFamily="34" charset="0"/>
            </a:rPr>
            <a:t>pelibatan</a:t>
          </a:r>
          <a:r>
            <a:rPr lang="en-US" sz="1800" b="1" kern="1200" dirty="0" smtClean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publik</a:t>
          </a:r>
          <a:r>
            <a:rPr lang="en-US" sz="1800" b="1" kern="1200" dirty="0">
              <a:latin typeface="Arial Narrow" pitchFamily="34" charset="0"/>
            </a:rPr>
            <a:t> </a:t>
          </a:r>
          <a:r>
            <a:rPr lang="en-US" sz="1800" kern="1200" dirty="0" err="1">
              <a:latin typeface="Arial Narrow" pitchFamily="34" charset="0"/>
            </a:rPr>
            <a:t>dan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kerja</a:t>
          </a:r>
          <a:r>
            <a:rPr lang="en-US" sz="1800" b="1" kern="1200" dirty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sama</a:t>
          </a:r>
          <a:r>
            <a:rPr lang="en-US" sz="1800" b="1" kern="1200" dirty="0">
              <a:latin typeface="Arial Narrow" pitchFamily="34" charset="0"/>
            </a:rPr>
            <a:t> </a:t>
          </a:r>
          <a:r>
            <a:rPr lang="en-US" sz="1800" kern="1200" dirty="0" err="1">
              <a:latin typeface="Arial Narrow" pitchFamily="34" charset="0"/>
            </a:rPr>
            <a:t>antara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sekolah</a:t>
          </a:r>
          <a:r>
            <a:rPr lang="en-US" sz="1800" b="1" kern="1200" dirty="0">
              <a:latin typeface="Arial Narrow" pitchFamily="34" charset="0"/>
            </a:rPr>
            <a:t>, </a:t>
          </a:r>
          <a:r>
            <a:rPr lang="en-US" sz="1800" b="1" kern="1200" dirty="0" err="1">
              <a:latin typeface="Arial Narrow" pitchFamily="34" charset="0"/>
            </a:rPr>
            <a:t>keluarga</a:t>
          </a:r>
          <a:r>
            <a:rPr lang="en-US" sz="1800" b="1" kern="1200" dirty="0">
              <a:latin typeface="Arial Narrow" pitchFamily="34" charset="0"/>
            </a:rPr>
            <a:t>,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kern="1200" dirty="0" err="1">
              <a:latin typeface="Arial Narrow" pitchFamily="34" charset="0"/>
            </a:rPr>
            <a:t>dan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masyarakat</a:t>
          </a:r>
          <a:r>
            <a:rPr lang="en-US" sz="1800" kern="1200" dirty="0">
              <a:latin typeface="Arial Narrow" pitchFamily="34" charset="0"/>
            </a:rPr>
            <a:t> yang </a:t>
          </a:r>
          <a:r>
            <a:rPr lang="en-US" sz="1800" kern="1200" dirty="0" err="1">
              <a:latin typeface="Arial Narrow" pitchFamily="34" charset="0"/>
            </a:rPr>
            <a:t>merupakan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kern="1200" dirty="0" err="1">
              <a:latin typeface="Arial Narrow" pitchFamily="34" charset="0"/>
            </a:rPr>
            <a:t>bagian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kern="1200" dirty="0" err="1">
              <a:latin typeface="Arial Narrow" pitchFamily="34" charset="0"/>
            </a:rPr>
            <a:t>dari</a:t>
          </a:r>
          <a:r>
            <a:rPr lang="en-US" sz="1800" kern="1200" dirty="0">
              <a:latin typeface="Arial Narrow" pitchFamily="34" charset="0"/>
            </a:rPr>
            <a:t> </a:t>
          </a:r>
          <a:r>
            <a:rPr lang="en-US" sz="1800" b="1" kern="1200" dirty="0" err="1">
              <a:latin typeface="Arial Narrow" pitchFamily="34" charset="0"/>
            </a:rPr>
            <a:t>Gerakan</a:t>
          </a:r>
          <a:r>
            <a:rPr lang="en-US" sz="1800" b="1" kern="1200" dirty="0">
              <a:latin typeface="Arial Narrow" pitchFamily="34" charset="0"/>
            </a:rPr>
            <a:t> Nasional </a:t>
          </a:r>
          <a:r>
            <a:rPr lang="en-US" sz="1800" b="1" kern="1200" dirty="0" err="1">
              <a:latin typeface="Arial Narrow" pitchFamily="34" charset="0"/>
            </a:rPr>
            <a:t>Revolusi</a:t>
          </a:r>
          <a:r>
            <a:rPr lang="en-US" sz="1800" b="1" kern="1200" dirty="0">
              <a:latin typeface="Arial Narrow" pitchFamily="34" charset="0"/>
            </a:rPr>
            <a:t> Mental (GNRM</a:t>
          </a:r>
          <a:r>
            <a:rPr lang="en-US" sz="2000" b="1" kern="1200" dirty="0">
              <a:latin typeface="Arial Narrow" pitchFamily="34" charset="0"/>
            </a:rPr>
            <a:t>)</a:t>
          </a:r>
        </a:p>
      </dsp:txBody>
      <dsp:txXfrm>
        <a:off x="1028084" y="0"/>
        <a:ext cx="3829616" cy="4470400"/>
      </dsp:txXfrm>
    </dsp:sp>
    <dsp:sp modelId="{14A0197F-E701-4EED-89D8-22AAD8C86F81}">
      <dsp:nvSpPr>
        <dsp:cNvPr id="0" name=""/>
        <dsp:cNvSpPr/>
      </dsp:nvSpPr>
      <dsp:spPr>
        <a:xfrm>
          <a:off x="5324375" y="0"/>
          <a:ext cx="5140424" cy="44704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2598" rIns="275590" bIns="0" numCol="1" spcCol="1270" anchor="t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err="1">
              <a:solidFill>
                <a:srgbClr val="002060"/>
              </a:solidFill>
              <a:latin typeface="Arial Narrow" pitchFamily="34" charset="0"/>
            </a:rPr>
            <a:t>Urgensi</a:t>
          </a:r>
          <a:endParaRPr lang="en-US" sz="62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 rot="16200000">
        <a:off x="4005554" y="1318821"/>
        <a:ext cx="3665728" cy="1028084"/>
      </dsp:txXfrm>
    </dsp:sp>
    <dsp:sp modelId="{52F55334-98B2-47ED-9746-E6C6081DF843}">
      <dsp:nvSpPr>
        <dsp:cNvPr id="0" name=""/>
        <dsp:cNvSpPr/>
      </dsp:nvSpPr>
      <dsp:spPr>
        <a:xfrm rot="5400000">
          <a:off x="5019629" y="3446153"/>
          <a:ext cx="656860" cy="7710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3B727-247C-4854-B67C-026B5E326DE1}">
      <dsp:nvSpPr>
        <dsp:cNvPr id="0" name=""/>
        <dsp:cNvSpPr/>
      </dsp:nvSpPr>
      <dsp:spPr>
        <a:xfrm>
          <a:off x="6352460" y="0"/>
          <a:ext cx="3829616" cy="4470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174625" lvl="0" indent="-1746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0" kern="1200" dirty="0">
              <a:latin typeface="Arial Narrow" pitchFamily="34" charset="0"/>
            </a:rPr>
            <a:t>1. Pembangunan SDM </a:t>
          </a:r>
          <a:r>
            <a:rPr lang="en-US" sz="1800" b="0" kern="1200" dirty="0" err="1">
              <a:latin typeface="Arial Narrow" pitchFamily="34" charset="0"/>
            </a:rPr>
            <a:t>merupakan</a:t>
          </a:r>
          <a:r>
            <a:rPr lang="en-US" sz="1800" b="0" kern="1200" dirty="0">
              <a:latin typeface="Arial Narrow" pitchFamily="34" charset="0"/>
            </a:rPr>
            <a:t> </a:t>
          </a:r>
          <a:r>
            <a:rPr lang="en-US" sz="1800" b="0" kern="1200" dirty="0" err="1">
              <a:latin typeface="Arial Narrow" pitchFamily="34" charset="0"/>
            </a:rPr>
            <a:t>pondasi</a:t>
          </a:r>
          <a:r>
            <a:rPr lang="en-US" sz="1800" b="0" kern="1200" dirty="0">
              <a:latin typeface="Arial Narrow" pitchFamily="34" charset="0"/>
            </a:rPr>
            <a:t> </a:t>
          </a:r>
          <a:r>
            <a:rPr lang="en-US" sz="1800" b="0" kern="1200" dirty="0" err="1">
              <a:latin typeface="Arial Narrow" pitchFamily="34" charset="0"/>
            </a:rPr>
            <a:t>pembangunan</a:t>
          </a:r>
          <a:r>
            <a:rPr lang="en-US" sz="1800" b="0" kern="1200" dirty="0">
              <a:latin typeface="Arial Narrow" pitchFamily="34" charset="0"/>
            </a:rPr>
            <a:t> </a:t>
          </a:r>
          <a:r>
            <a:rPr lang="en-US" sz="1800" b="0" kern="1200" dirty="0" err="1">
              <a:latin typeface="Arial Narrow" pitchFamily="34" charset="0"/>
            </a:rPr>
            <a:t>bangsa</a:t>
          </a:r>
          <a:r>
            <a:rPr lang="en-US" sz="1800" b="0" kern="1200" dirty="0">
              <a:latin typeface="Arial Narrow" pitchFamily="34" charset="0"/>
            </a:rPr>
            <a:t>.</a:t>
          </a:r>
        </a:p>
        <a:p>
          <a:pPr marL="174625" lvl="0" indent="-1746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0" kern="1200" dirty="0">
              <a:latin typeface="Arial Narrow" pitchFamily="34" charset="0"/>
              <a:ea typeface="Arial Narrow" charset="0"/>
              <a:cs typeface="Arial Narrow" charset="0"/>
            </a:rPr>
            <a:t>2.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Keterampilan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abad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 21 yang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dibutuhkan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siswa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: </a:t>
          </a:r>
          <a:r>
            <a:rPr lang="en-GB" sz="1800" b="1" u="sng" kern="1200" dirty="0" err="1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Kualitas</a:t>
          </a:r>
          <a:r>
            <a:rPr lang="en-GB" sz="1800" b="1" u="sng" kern="1200" dirty="0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1" u="sng" kern="1200" dirty="0" err="1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Karakter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,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Literasi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Dasar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,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dan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 </a:t>
          </a:r>
          <a:r>
            <a:rPr lang="en-GB" sz="1800" b="0" kern="1200" dirty="0" err="1">
              <a:latin typeface="Arial Narrow" pitchFamily="34" charset="0"/>
              <a:ea typeface="Arial Narrow" charset="0"/>
              <a:cs typeface="Arial Narrow" charset="0"/>
            </a:rPr>
            <a:t>Kompetensi</a:t>
          </a:r>
          <a:r>
            <a:rPr lang="en-GB" sz="1800" b="0" kern="1200" dirty="0">
              <a:latin typeface="Arial Narrow" pitchFamily="34" charset="0"/>
              <a:ea typeface="Arial Narrow" charset="0"/>
              <a:cs typeface="Arial Narrow" charset="0"/>
            </a:rPr>
            <a:t> 4C</a:t>
          </a:r>
          <a:r>
            <a:rPr lang="id-ID" sz="1800" b="0" kern="1200" dirty="0">
              <a:latin typeface="Arial Narrow" pitchFamily="34" charset="0"/>
              <a:ea typeface="Arial Narrow" charset="0"/>
              <a:cs typeface="Arial Narrow" charset="0"/>
            </a:rPr>
            <a:t>, guna mewujudkan keunggulan bersaing Generasi Emas 2045.</a:t>
          </a:r>
          <a:endParaRPr lang="en-US" sz="1800" b="0" kern="1200" dirty="0">
            <a:latin typeface="Arial Narrow" pitchFamily="34" charset="0"/>
          </a:endParaRPr>
        </a:p>
        <a:p>
          <a:pPr marL="174625" lvl="0" indent="-1746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 Narrow" pitchFamily="34" charset="0"/>
              <a:ea typeface="Arial Narrow" charset="0"/>
              <a:cs typeface="Arial Narrow" charset="0"/>
            </a:rPr>
            <a:t>3. </a:t>
          </a:r>
          <a:r>
            <a:rPr lang="id-ID" sz="1800" b="0" kern="1200" dirty="0">
              <a:latin typeface="Arial Narrow" pitchFamily="34" charset="0"/>
              <a:ea typeface="Arial Narrow" charset="0"/>
              <a:cs typeface="Arial Narrow" charset="0"/>
            </a:rPr>
            <a:t>Kecenderungan kondisi degradasi </a:t>
          </a:r>
          <a:r>
            <a:rPr lang="id-ID" sz="1800" b="1" u="sng" kern="1200" dirty="0">
              <a:solidFill>
                <a:schemeClr val="bg1"/>
              </a:solidFill>
              <a:latin typeface="Arial Narrow" pitchFamily="34" charset="0"/>
              <a:ea typeface="Arial Narrow" charset="0"/>
              <a:cs typeface="Arial Narrow" charset="0"/>
            </a:rPr>
            <a:t>moralitas, etika, dan budi pekerti</a:t>
          </a:r>
          <a:r>
            <a:rPr lang="id-ID" sz="1800" b="0" kern="1200" dirty="0">
              <a:latin typeface="Arial Narrow" pitchFamily="34" charset="0"/>
              <a:ea typeface="Arial Narrow" charset="0"/>
              <a:cs typeface="Arial Narrow" charset="0"/>
            </a:rPr>
            <a:t>.</a:t>
          </a:r>
          <a:endParaRPr lang="en-US" sz="1800" b="0" kern="1200" dirty="0">
            <a:latin typeface="Arial Narrow" pitchFamily="34" charset="0"/>
          </a:endParaRPr>
        </a:p>
      </dsp:txBody>
      <dsp:txXfrm>
        <a:off x="6352460" y="0"/>
        <a:ext cx="3829616" cy="4470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8237-8FBF-6F43-BBD0-65D65296DAAF}">
      <dsp:nvSpPr>
        <dsp:cNvPr id="0" name=""/>
        <dsp:cNvSpPr/>
      </dsp:nvSpPr>
      <dsp:spPr>
        <a:xfrm>
          <a:off x="858264" y="169672"/>
          <a:ext cx="1859572" cy="185957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kern="1200" dirty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Hati</a:t>
          </a:r>
          <a:endParaRPr lang="en-US" sz="1700" b="1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1072830" y="419999"/>
        <a:ext cx="1430440" cy="590056"/>
      </dsp:txXfrm>
    </dsp:sp>
    <dsp:sp modelId="{4DE6AEB1-5878-A647-98E9-D2F96B3DB889}">
      <dsp:nvSpPr>
        <dsp:cNvPr id="0" name=""/>
        <dsp:cNvSpPr/>
      </dsp:nvSpPr>
      <dsp:spPr>
        <a:xfrm>
          <a:off x="1680767" y="992175"/>
          <a:ext cx="1859572" cy="185957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kern="1200" dirty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Pikir</a:t>
          </a:r>
          <a:endParaRPr lang="en-US" sz="1700" b="1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2682075" y="1206741"/>
        <a:ext cx="715220" cy="1430440"/>
      </dsp:txXfrm>
    </dsp:sp>
    <dsp:sp modelId="{C853C60D-50E1-4043-90B1-73842CA027F5}">
      <dsp:nvSpPr>
        <dsp:cNvPr id="0" name=""/>
        <dsp:cNvSpPr/>
      </dsp:nvSpPr>
      <dsp:spPr>
        <a:xfrm>
          <a:off x="858264" y="1814678"/>
          <a:ext cx="1859572" cy="185957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kern="1200" dirty="0">
              <a:latin typeface="Helvetica Neue" charset="0"/>
              <a:ea typeface="Helvetica Neue" charset="0"/>
              <a:cs typeface="Helvetica Neue" charset="0"/>
            </a:rPr>
            <a:t> </a:t>
          </a: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Karsa</a:t>
          </a:r>
          <a:r>
            <a:rPr lang="en-US" sz="1700" b="1" kern="1200" dirty="0">
              <a:latin typeface="Helvetica Neue" charset="0"/>
              <a:ea typeface="Helvetica Neue" charset="0"/>
              <a:cs typeface="Helvetica Neue" charset="0"/>
            </a:rPr>
            <a:t> </a:t>
          </a:r>
        </a:p>
      </dsp:txBody>
      <dsp:txXfrm>
        <a:off x="1072830" y="2833867"/>
        <a:ext cx="1430440" cy="590056"/>
      </dsp:txXfrm>
    </dsp:sp>
    <dsp:sp modelId="{61512A43-932F-274B-A2DA-AB38527543F8}">
      <dsp:nvSpPr>
        <dsp:cNvPr id="0" name=""/>
        <dsp:cNvSpPr/>
      </dsp:nvSpPr>
      <dsp:spPr>
        <a:xfrm>
          <a:off x="35761" y="992175"/>
          <a:ext cx="1859572" cy="18595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Helvetica Neue" charset="0"/>
              <a:ea typeface="Helvetica Neue" charset="0"/>
              <a:cs typeface="Helvetica Neue" charset="0"/>
            </a:rPr>
            <a:t>Olah</a:t>
          </a:r>
          <a:r>
            <a:rPr lang="en-US" sz="1700" b="1" kern="1200" dirty="0">
              <a:latin typeface="Helvetica Neue" charset="0"/>
              <a:ea typeface="Helvetica Neue" charset="0"/>
              <a:cs typeface="Helvetica Neue" charset="0"/>
            </a:rPr>
            <a:t> Raga</a:t>
          </a:r>
        </a:p>
      </dsp:txBody>
      <dsp:txXfrm>
        <a:off x="178805" y="1206741"/>
        <a:ext cx="715220" cy="143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0.42011</cdr:y>
    </cdr:from>
    <cdr:to>
      <cdr:x>1</cdr:x>
      <cdr:y>0.42457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0" y="1198595"/>
          <a:ext cx="6480720" cy="127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0.68954</cdr:x>
      <cdr:y>0</cdr:y>
    </cdr:from>
    <cdr:to>
      <cdr:x>1</cdr:x>
      <cdr:y>0.11135</cdr:y>
    </cdr:to>
    <cdr:sp macro="" textlink="">
      <cdr:nvSpPr>
        <cdr:cNvPr id="3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68719" y="-1318957"/>
          <a:ext cx="2012001" cy="317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wrap="square" lIns="101252" tIns="50626" rIns="101252" bIns="50626">
          <a:spAutoFit/>
        </a:bodyPr>
        <a:lstStyle xmlns:a="http://schemas.openxmlformats.org/drawingml/2006/main">
          <a:defPPr>
            <a:defRPr lang="id-ID"/>
          </a:defPPr>
          <a:lvl1pPr marL="0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06103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12207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18308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24410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30515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36619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42721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48824" algn="l" defTabSz="1012207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0" dirty="0">
              <a:latin typeface="Avenir Next" charset="0"/>
              <a:ea typeface="Avenir Next" charset="0"/>
              <a:cs typeface="Avenir Next" charset="0"/>
            </a:rPr>
            <a:t>SKM 2015</a:t>
          </a:r>
          <a:r>
            <a:rPr lang="id-ID" sz="1400" b="0" dirty="0">
              <a:latin typeface="Avenir Next" charset="0"/>
              <a:ea typeface="Avenir Next" charset="0"/>
              <a:cs typeface="Avenir Next" charset="0"/>
            </a:rPr>
            <a:t> </a:t>
          </a:r>
          <a:r>
            <a:rPr lang="en-US" sz="1400" b="0" dirty="0">
              <a:latin typeface="Avenir Next" charset="0"/>
              <a:ea typeface="Avenir Next" charset="0"/>
              <a:cs typeface="Avenir Next" charset="0"/>
            </a:rPr>
            <a:t>: 55</a:t>
          </a:r>
          <a:endParaRPr lang="id-ID" sz="1400" b="0" dirty="0">
            <a:latin typeface="Avenir Next" charset="0"/>
            <a:ea typeface="Avenir Next" charset="0"/>
            <a:cs typeface="Avenir Next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87" cy="497285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15" y="0"/>
            <a:ext cx="2971587" cy="497285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7EC7C026-98AC-48F1-9B8E-E4EDBA47917B}" type="datetimeFigureOut">
              <a:rPr lang="id-ID" smtClean="0"/>
              <a:t>13/10/2016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402"/>
            <a:ext cx="2971587" cy="497284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15" y="9448402"/>
            <a:ext cx="2971587" cy="497284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38044D60-19D0-4075-A0F7-A1F106E492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557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78DD-5A65-437C-83F5-396484521C65}" type="datetimeFigureOut">
              <a:rPr lang="id-ID" smtClean="0"/>
              <a:t>13/10/2016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CD330-6795-46E5-BF9A-9C4A801F7C8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54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59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61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4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2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26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8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99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A70F-617B-4F8E-8407-B15CC6924A10}" type="slidenum">
              <a:rPr lang="id-ID" smtClean="0">
                <a:solidFill>
                  <a:prstClr val="black"/>
                </a:solidFill>
              </a:rPr>
              <a:pPr/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2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D330-6795-46E5-BF9A-9C4A801F7C89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94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A70F-617B-4F8E-8407-B15CC6924A10}" type="slidenum">
              <a:rPr lang="id-ID" smtClean="0">
                <a:solidFill>
                  <a:prstClr val="black"/>
                </a:solidFill>
              </a:rPr>
              <a:pPr/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2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A70F-617B-4F8E-8407-B15CC6924A10}" type="slidenum">
              <a:rPr lang="id-ID" smtClean="0">
                <a:solidFill>
                  <a:prstClr val="black"/>
                </a:solidFill>
              </a:rPr>
              <a:pPr/>
              <a:t>39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C38A70F-617B-4F8E-8407-B15CC6924A10}" type="slidenum">
              <a:rPr lang="id-ID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44</a:t>
            </a:fld>
            <a:endParaRPr lang="id-ID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2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496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49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61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166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61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804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55573" y="189000"/>
            <a:ext cx="9600427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01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146" y="6061604"/>
            <a:ext cx="10733060" cy="538605"/>
          </a:xfrm>
          <a:prstGeom prst="rect">
            <a:avLst/>
          </a:prstGeom>
          <a:noFill/>
        </p:spPr>
        <p:txBody>
          <a:bodyPr wrap="none" lIns="121834" tIns="60917" rIns="121834" bIns="60917" rtlCol="0">
            <a:spAutoFit/>
          </a:bodyPr>
          <a:lstStyle/>
          <a:p>
            <a:pPr defTabSz="1079394"/>
            <a:r>
              <a:rPr lang="en-US" sz="2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6" y="5928045"/>
            <a:ext cx="800711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113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25" tIns="60913" rIns="121825" bIns="609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168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30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6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0125-2253-4E3D-AE23-1748988EBBA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499E-E0F9-416A-B3ED-9E3098D025C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802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51" indent="0" algn="ctr">
              <a:buNone/>
              <a:defRPr sz="2000"/>
            </a:lvl2pPr>
            <a:lvl3pPr marL="913924" indent="0" algn="ctr">
              <a:buNone/>
              <a:defRPr sz="1900"/>
            </a:lvl3pPr>
            <a:lvl4pPr marL="1370886" indent="0" algn="ctr">
              <a:buNone/>
              <a:defRPr sz="1600"/>
            </a:lvl4pPr>
            <a:lvl5pPr marL="1827848" indent="0" algn="ctr">
              <a:buNone/>
              <a:defRPr sz="1600"/>
            </a:lvl5pPr>
            <a:lvl6pPr marL="2284822" indent="0" algn="ctr">
              <a:buNone/>
              <a:defRPr sz="1600"/>
            </a:lvl6pPr>
            <a:lvl7pPr marL="2741770" indent="0" algn="ctr">
              <a:buNone/>
              <a:defRPr sz="1600"/>
            </a:lvl7pPr>
            <a:lvl8pPr marL="3198720" indent="0" algn="ctr">
              <a:buNone/>
              <a:defRPr sz="1600"/>
            </a:lvl8pPr>
            <a:lvl9pPr marL="365567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605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742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250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052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441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095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81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51" indent="0">
              <a:buNone/>
              <a:defRPr sz="1500"/>
            </a:lvl2pPr>
            <a:lvl3pPr marL="913924" indent="0">
              <a:buNone/>
              <a:defRPr sz="1200"/>
            </a:lvl3pPr>
            <a:lvl4pPr marL="1370886" indent="0">
              <a:buNone/>
              <a:defRPr sz="1100"/>
            </a:lvl4pPr>
            <a:lvl5pPr marL="1827848" indent="0">
              <a:buNone/>
              <a:defRPr sz="1100"/>
            </a:lvl5pPr>
            <a:lvl6pPr marL="2284822" indent="0">
              <a:buNone/>
              <a:defRPr sz="1100"/>
            </a:lvl6pPr>
            <a:lvl7pPr marL="2741770" indent="0">
              <a:buNone/>
              <a:defRPr sz="1100"/>
            </a:lvl7pPr>
            <a:lvl8pPr marL="3198720" indent="0">
              <a:buNone/>
              <a:defRPr sz="1100"/>
            </a:lvl8pPr>
            <a:lvl9pPr marL="365567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61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51" indent="0">
              <a:buNone/>
              <a:defRPr sz="2800"/>
            </a:lvl2pPr>
            <a:lvl3pPr marL="913924" indent="0">
              <a:buNone/>
              <a:defRPr sz="2400"/>
            </a:lvl3pPr>
            <a:lvl4pPr marL="1370886" indent="0">
              <a:buNone/>
              <a:defRPr sz="2000"/>
            </a:lvl4pPr>
            <a:lvl5pPr marL="1827848" indent="0">
              <a:buNone/>
              <a:defRPr sz="2000"/>
            </a:lvl5pPr>
            <a:lvl6pPr marL="2284822" indent="0">
              <a:buNone/>
              <a:defRPr sz="2000"/>
            </a:lvl6pPr>
            <a:lvl7pPr marL="2741770" indent="0">
              <a:buNone/>
              <a:defRPr sz="2000"/>
            </a:lvl7pPr>
            <a:lvl8pPr marL="3198720" indent="0">
              <a:buNone/>
              <a:defRPr sz="2000"/>
            </a:lvl8pPr>
            <a:lvl9pPr marL="36556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51" indent="0">
              <a:buNone/>
              <a:defRPr sz="1500"/>
            </a:lvl2pPr>
            <a:lvl3pPr marL="913924" indent="0">
              <a:buNone/>
              <a:defRPr sz="1200"/>
            </a:lvl3pPr>
            <a:lvl4pPr marL="1370886" indent="0">
              <a:buNone/>
              <a:defRPr sz="1100"/>
            </a:lvl4pPr>
            <a:lvl5pPr marL="1827848" indent="0">
              <a:buNone/>
              <a:defRPr sz="1100"/>
            </a:lvl5pPr>
            <a:lvl6pPr marL="2284822" indent="0">
              <a:buNone/>
              <a:defRPr sz="1100"/>
            </a:lvl6pPr>
            <a:lvl7pPr marL="2741770" indent="0">
              <a:buNone/>
              <a:defRPr sz="1100"/>
            </a:lvl7pPr>
            <a:lvl8pPr marL="3198720" indent="0">
              <a:buNone/>
              <a:defRPr sz="1100"/>
            </a:lvl8pPr>
            <a:lvl9pPr marL="365567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968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45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45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51" indent="0" algn="ctr">
              <a:buNone/>
              <a:defRPr sz="2000"/>
            </a:lvl2pPr>
            <a:lvl3pPr marL="913924" indent="0" algn="ctr">
              <a:buNone/>
              <a:defRPr sz="1900"/>
            </a:lvl3pPr>
            <a:lvl4pPr marL="1370886" indent="0" algn="ctr">
              <a:buNone/>
              <a:defRPr sz="1600"/>
            </a:lvl4pPr>
            <a:lvl5pPr marL="1827848" indent="0" algn="ctr">
              <a:buNone/>
              <a:defRPr sz="1600"/>
            </a:lvl5pPr>
            <a:lvl6pPr marL="2284822" indent="0" algn="ctr">
              <a:buNone/>
              <a:defRPr sz="1600"/>
            </a:lvl6pPr>
            <a:lvl7pPr marL="2741770" indent="0" algn="ctr">
              <a:buNone/>
              <a:defRPr sz="1600"/>
            </a:lvl7pPr>
            <a:lvl8pPr marL="3198720" indent="0" algn="ctr">
              <a:buNone/>
              <a:defRPr sz="1600"/>
            </a:lvl8pPr>
            <a:lvl9pPr marL="365567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92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18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325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72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208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034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518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51" indent="0">
              <a:buNone/>
              <a:defRPr sz="1500"/>
            </a:lvl2pPr>
            <a:lvl3pPr marL="913924" indent="0">
              <a:buNone/>
              <a:defRPr sz="1200"/>
            </a:lvl3pPr>
            <a:lvl4pPr marL="1370886" indent="0">
              <a:buNone/>
              <a:defRPr sz="1100"/>
            </a:lvl4pPr>
            <a:lvl5pPr marL="1827848" indent="0">
              <a:buNone/>
              <a:defRPr sz="1100"/>
            </a:lvl5pPr>
            <a:lvl6pPr marL="2284822" indent="0">
              <a:buNone/>
              <a:defRPr sz="1100"/>
            </a:lvl6pPr>
            <a:lvl7pPr marL="2741770" indent="0">
              <a:buNone/>
              <a:defRPr sz="1100"/>
            </a:lvl7pPr>
            <a:lvl8pPr marL="3198720" indent="0">
              <a:buNone/>
              <a:defRPr sz="1100"/>
            </a:lvl8pPr>
            <a:lvl9pPr marL="365567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37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51" indent="0">
              <a:buNone/>
              <a:defRPr sz="2800"/>
            </a:lvl2pPr>
            <a:lvl3pPr marL="913924" indent="0">
              <a:buNone/>
              <a:defRPr sz="2400"/>
            </a:lvl3pPr>
            <a:lvl4pPr marL="1370886" indent="0">
              <a:buNone/>
              <a:defRPr sz="2000"/>
            </a:lvl4pPr>
            <a:lvl5pPr marL="1827848" indent="0">
              <a:buNone/>
              <a:defRPr sz="2000"/>
            </a:lvl5pPr>
            <a:lvl6pPr marL="2284822" indent="0">
              <a:buNone/>
              <a:defRPr sz="2000"/>
            </a:lvl6pPr>
            <a:lvl7pPr marL="2741770" indent="0">
              <a:buNone/>
              <a:defRPr sz="2000"/>
            </a:lvl7pPr>
            <a:lvl8pPr marL="3198720" indent="0">
              <a:buNone/>
              <a:defRPr sz="2000"/>
            </a:lvl8pPr>
            <a:lvl9pPr marL="36556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51" indent="0">
              <a:buNone/>
              <a:defRPr sz="1500"/>
            </a:lvl2pPr>
            <a:lvl3pPr marL="913924" indent="0">
              <a:buNone/>
              <a:defRPr sz="1200"/>
            </a:lvl3pPr>
            <a:lvl4pPr marL="1370886" indent="0">
              <a:buNone/>
              <a:defRPr sz="1100"/>
            </a:lvl4pPr>
            <a:lvl5pPr marL="1827848" indent="0">
              <a:buNone/>
              <a:defRPr sz="1100"/>
            </a:lvl5pPr>
            <a:lvl6pPr marL="2284822" indent="0">
              <a:buNone/>
              <a:defRPr sz="1100"/>
            </a:lvl6pPr>
            <a:lvl7pPr marL="2741770" indent="0">
              <a:buNone/>
              <a:defRPr sz="1100"/>
            </a:lvl7pPr>
            <a:lvl8pPr marL="3198720" indent="0">
              <a:buNone/>
              <a:defRPr sz="1100"/>
            </a:lvl8pPr>
            <a:lvl9pPr marL="365567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79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744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00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191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393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996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018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30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9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58" tIns="45714" rIns="9135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29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099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373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696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311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81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55573" y="189000"/>
            <a:ext cx="9600427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12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146" y="6061604"/>
            <a:ext cx="10733060" cy="538605"/>
          </a:xfrm>
          <a:prstGeom prst="rect">
            <a:avLst/>
          </a:prstGeom>
          <a:noFill/>
        </p:spPr>
        <p:txBody>
          <a:bodyPr wrap="none" lIns="121888" tIns="60944" rIns="121888" bIns="60944" rtlCol="0">
            <a:spAutoFit/>
          </a:bodyPr>
          <a:lstStyle/>
          <a:p>
            <a:pPr defTabSz="1079928"/>
            <a:r>
              <a:rPr lang="en-US" sz="2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6" y="5928018"/>
            <a:ext cx="800711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31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78" tIns="60940" rIns="121878" bIns="609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0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95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4" tIns="51561" rIns="103124" bIns="51561" rtlCol="0" anchor="ctr"/>
          <a:lstStyle/>
          <a:p>
            <a:pPr algn="ctr" defTabSz="5156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288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0125-2253-4E3D-AE23-1748988EBBA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499E-E0F9-416A-B3ED-9E3098D025C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9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764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00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168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555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73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998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416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369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653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29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0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58" tIns="45714" rIns="9135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 defTabSz="107926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36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2651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146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55573" y="189000"/>
            <a:ext cx="9600427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538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144" y="6061603"/>
            <a:ext cx="10733060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080221"/>
            <a:r>
              <a:rPr lang="en-US" sz="2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6" y="5928003"/>
            <a:ext cx="800711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066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189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3" tIns="51576" rIns="103153" bIns="51576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4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219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0125-2253-4E3D-AE23-1748988EBBA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499E-E0F9-416A-B3ED-9E3098D025C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57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58" tIns="45714" rIns="9135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6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58" tIns="45714" rIns="9135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6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6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58" tIns="45714" rIns="9135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6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55573" y="189000"/>
            <a:ext cx="9600427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58" tIns="45714" rIns="9135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8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146" y="6061604"/>
            <a:ext cx="10733060" cy="538605"/>
          </a:xfrm>
          <a:prstGeom prst="rect">
            <a:avLst/>
          </a:prstGeom>
          <a:noFill/>
        </p:spPr>
        <p:txBody>
          <a:bodyPr wrap="none" lIns="121821" tIns="60910" rIns="121821" bIns="60910" rtlCol="0">
            <a:spAutoFit/>
          </a:bodyPr>
          <a:lstStyle/>
          <a:p>
            <a:pPr defTabSz="1079261"/>
            <a:r>
              <a:rPr lang="en-US" sz="2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6" y="5928038"/>
            <a:ext cx="800711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12" tIns="60906" rIns="121812" bIns="609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670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 defTabSz="1079261"/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52" y="169360"/>
            <a:ext cx="813729" cy="8212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 userDrawn="1"/>
        </p:nvCxnSpPr>
        <p:spPr>
          <a:xfrm>
            <a:off x="812800" y="889000"/>
            <a:ext cx="10261600" cy="211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9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57" tIns="51528" rIns="103057" bIns="51528" rtlCol="0" anchor="ctr"/>
          <a:lstStyle/>
          <a:p>
            <a:pPr algn="ctr" defTabSz="51530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16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0B0-52EB-B84A-BE46-A938EB8EC28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E08-F318-46A0-99A2-D64D019E65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 defTabSz="1079261"/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52" y="169360"/>
            <a:ext cx="813729" cy="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0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71" indent="0" algn="ctr">
              <a:buNone/>
              <a:defRPr sz="2000"/>
            </a:lvl2pPr>
            <a:lvl3pPr marL="913584" indent="0" algn="ctr">
              <a:buNone/>
              <a:defRPr sz="1900"/>
            </a:lvl3pPr>
            <a:lvl4pPr marL="1370376" indent="0" algn="ctr">
              <a:buNone/>
              <a:defRPr sz="1600"/>
            </a:lvl4pPr>
            <a:lvl5pPr marL="1827168" indent="0" algn="ctr">
              <a:buNone/>
              <a:defRPr sz="1600"/>
            </a:lvl5pPr>
            <a:lvl6pPr marL="2283982" indent="0" algn="ctr">
              <a:buNone/>
              <a:defRPr sz="1600"/>
            </a:lvl6pPr>
            <a:lvl7pPr marL="2740750" indent="0" algn="ctr">
              <a:buNone/>
              <a:defRPr sz="1600"/>
            </a:lvl7pPr>
            <a:lvl8pPr marL="3197520" indent="0" algn="ctr">
              <a:buNone/>
              <a:defRPr sz="1600"/>
            </a:lvl8pPr>
            <a:lvl9pPr marL="36542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59F7-BB72-534D-BD07-34B8351E66DC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79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0C6-C704-5047-A69C-0F844DF751F0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6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1977-01C9-2C44-A7F5-EBB6AE745644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53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4C6-CB49-0C42-BA7D-98B7757EA1D8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22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25BF-5A3B-0B46-B2A3-55D19B875CA7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691A-EA7A-2D47-970E-AC652812268F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67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87FC-5C63-514A-996A-32010B1337B0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07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1" indent="0">
              <a:buNone/>
              <a:defRPr sz="1500"/>
            </a:lvl2pPr>
            <a:lvl3pPr marL="913584" indent="0">
              <a:buNone/>
              <a:defRPr sz="1200"/>
            </a:lvl3pPr>
            <a:lvl4pPr marL="1370376" indent="0">
              <a:buNone/>
              <a:defRPr sz="1100"/>
            </a:lvl4pPr>
            <a:lvl5pPr marL="1827168" indent="0">
              <a:buNone/>
              <a:defRPr sz="1100"/>
            </a:lvl5pPr>
            <a:lvl6pPr marL="2283982" indent="0">
              <a:buNone/>
              <a:defRPr sz="1100"/>
            </a:lvl6pPr>
            <a:lvl7pPr marL="2740750" indent="0">
              <a:buNone/>
              <a:defRPr sz="1100"/>
            </a:lvl7pPr>
            <a:lvl8pPr marL="3197520" indent="0">
              <a:buNone/>
              <a:defRPr sz="1100"/>
            </a:lvl8pPr>
            <a:lvl9pPr marL="36542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1304-F4C0-7941-9559-A5D97E1FBB52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53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1" indent="0">
              <a:buNone/>
              <a:defRPr sz="1500"/>
            </a:lvl2pPr>
            <a:lvl3pPr marL="913584" indent="0">
              <a:buNone/>
              <a:defRPr sz="1200"/>
            </a:lvl3pPr>
            <a:lvl4pPr marL="1370376" indent="0">
              <a:buNone/>
              <a:defRPr sz="1100"/>
            </a:lvl4pPr>
            <a:lvl5pPr marL="1827168" indent="0">
              <a:buNone/>
              <a:defRPr sz="1100"/>
            </a:lvl5pPr>
            <a:lvl6pPr marL="2283982" indent="0">
              <a:buNone/>
              <a:defRPr sz="1100"/>
            </a:lvl6pPr>
            <a:lvl7pPr marL="2740750" indent="0">
              <a:buNone/>
              <a:defRPr sz="1100"/>
            </a:lvl7pPr>
            <a:lvl8pPr marL="3197520" indent="0">
              <a:buNone/>
              <a:defRPr sz="1100"/>
            </a:lvl8pPr>
            <a:lvl9pPr marL="36542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8361-A947-D249-81A4-D4C641A73B8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32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325-4A33-6743-9789-39CEDB634335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41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EE2B-0AA0-8348-9AD1-AB9564EAF2CC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69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5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79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8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67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21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28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6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97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43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93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7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55573" y="189000"/>
            <a:ext cx="9600427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6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146" y="6061604"/>
            <a:ext cx="10733060" cy="538605"/>
          </a:xfrm>
          <a:prstGeom prst="rect">
            <a:avLst/>
          </a:prstGeom>
          <a:noFill/>
        </p:spPr>
        <p:txBody>
          <a:bodyPr wrap="none" lIns="121834" tIns="60917" rIns="121834" bIns="60917" rtlCol="0">
            <a:spAutoFit/>
          </a:bodyPr>
          <a:lstStyle/>
          <a:p>
            <a:pPr defTabSz="1079394"/>
            <a:r>
              <a:rPr lang="en-US" sz="2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6" y="5928045"/>
            <a:ext cx="800711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3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25" tIns="60913" rIns="121825" bIns="609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18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776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0125-2253-4E3D-AE23-1748988EBBA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499E-E0F9-416A-B3ED-9E3098D025C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50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3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8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07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12459" tIns="56229" rIns="112459" bIns="56229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287">
              <a:defRPr/>
            </a:pPr>
            <a:fld id="{D450A26D-96BB-436A-85E2-A9CDB9CC6251}" type="slidenum">
              <a:rPr lang="en-US" sz="1500" smtClean="0">
                <a:solidFill>
                  <a:prstClr val="black">
                    <a:tint val="75000"/>
                  </a:prstClr>
                </a:solidFill>
              </a:rPr>
              <a:pPr defTabSz="562287">
                <a:defRPr/>
              </a:pPr>
              <a:t>‹#›</a:t>
            </a:fld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68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3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12459" tIns="56229" rIns="112459" bIns="56229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287">
              <a:defRPr/>
            </a:pPr>
            <a:fld id="{D450A26D-96BB-436A-85E2-A9CDB9CC6251}" type="slidenum">
              <a:rPr lang="en-US" sz="1500" smtClean="0">
                <a:solidFill>
                  <a:prstClr val="black">
                    <a:tint val="75000"/>
                  </a:prstClr>
                </a:solidFill>
              </a:rPr>
              <a:pPr defTabSz="562287">
                <a:defRPr/>
              </a:pPr>
              <a:t>‹#›</a:t>
            </a:fld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30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01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12459" tIns="56229" rIns="112459" bIns="56229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287">
              <a:defRPr/>
            </a:pPr>
            <a:fld id="{D450A26D-96BB-436A-85E2-A9CDB9CC6251}" type="slidenum">
              <a:rPr lang="en-US" sz="1500" smtClean="0">
                <a:solidFill>
                  <a:prstClr val="black">
                    <a:tint val="75000"/>
                  </a:prstClr>
                </a:solidFill>
              </a:rPr>
              <a:pPr defTabSz="562287">
                <a:defRPr/>
              </a:pPr>
              <a:t>‹#›</a:t>
            </a:fld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34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48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12459" tIns="56229" rIns="112459" bIns="56229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287">
              <a:defRPr/>
            </a:pPr>
            <a:fld id="{D450A26D-96BB-436A-85E2-A9CDB9CC6251}" type="slidenum">
              <a:rPr lang="en-US" sz="1500" smtClean="0">
                <a:solidFill>
                  <a:prstClr val="black">
                    <a:tint val="75000"/>
                  </a:prstClr>
                </a:solidFill>
              </a:rPr>
              <a:pPr defTabSz="562287">
                <a:defRPr/>
              </a:pPr>
              <a:t>‹#›</a:t>
            </a:fld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0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599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12459" tIns="56229" rIns="112459" bIns="56229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287">
              <a:defRPr/>
            </a:pPr>
            <a:fld id="{D450A26D-96BB-436A-85E2-A9CDB9CC6251}" type="slidenum">
              <a:rPr lang="en-US" sz="1500" smtClean="0">
                <a:solidFill>
                  <a:prstClr val="black">
                    <a:tint val="75000"/>
                  </a:prstClr>
                </a:solidFill>
              </a:rPr>
              <a:pPr defTabSz="562287">
                <a:defRPr/>
              </a:pPr>
              <a:t>‹#›</a:t>
            </a:fld>
            <a:endParaRPr lang="en-US" sz="15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 userDrawn="1"/>
        </p:nvSpPr>
        <p:spPr>
          <a:xfrm>
            <a:off x="4165600" y="6579016"/>
            <a:ext cx="3860800" cy="365125"/>
          </a:xfrm>
          <a:prstGeom prst="rect">
            <a:avLst/>
          </a:prstGeom>
        </p:spPr>
        <p:txBody>
          <a:bodyPr vert="horz" lIns="137431" tIns="68732" rIns="137431" bIns="68732" rtlCol="0" anchor="ctr"/>
          <a:lstStyle>
            <a:defPPr>
              <a:defRPr lang="id-ID"/>
            </a:defPPr>
            <a:lvl1pPr marL="0" algn="ctr" defTabSz="914122" rtl="0" eaLnBrk="1" latinLnBrk="0" hangingPunct="1">
              <a:defRPr sz="12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6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2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8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dirty="0">
                <a:solidFill>
                  <a:prstClr val="white"/>
                </a:solidFill>
              </a:rPr>
              <a:t>© Kemdikbud 2015</a:t>
            </a:r>
          </a:p>
        </p:txBody>
      </p:sp>
    </p:spTree>
    <p:extLst>
      <p:ext uri="{BB962C8B-B14F-4D97-AF65-F5344CB8AC3E}">
        <p14:creationId xmlns:p14="http://schemas.microsoft.com/office/powerpoint/2010/main" val="1530691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512650" y="6005002"/>
            <a:ext cx="9722639" cy="861774"/>
            <a:chOff x="786553" y="5716911"/>
            <a:chExt cx="5447588" cy="8617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53" y="5729589"/>
              <a:ext cx="492429" cy="6079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354802" y="5716911"/>
              <a:ext cx="3879339" cy="86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88"/>
              <a:r>
                <a:rPr lang="en-US" sz="2500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Kementerian Pendidikan dan Kebudayaan </a:t>
              </a:r>
              <a:endParaRPr lang="id-ID" sz="2500" b="1" dirty="0">
                <a:solidFill>
                  <a:srgbClr val="404040"/>
                </a:solidFill>
                <a:latin typeface="Century Gothic"/>
                <a:cs typeface="Century Gothic"/>
              </a:endParaRPr>
            </a:p>
            <a:p>
              <a:pPr algn="ctr" defTabSz="1217988"/>
              <a:r>
                <a:rPr lang="en-US" sz="2500" b="1" dirty="0" err="1">
                  <a:solidFill>
                    <a:srgbClr val="404040"/>
                  </a:solidFill>
                  <a:latin typeface="Century Gothic"/>
                  <a:cs typeface="Century Gothic"/>
                </a:rPr>
                <a:t>Republik</a:t>
              </a:r>
              <a:r>
                <a:rPr lang="en-US" sz="2500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 Indonesia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871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21836" tIns="60918" rIns="121836" bIns="609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562287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6228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4165600" y="6579016"/>
            <a:ext cx="3860800" cy="365125"/>
          </a:xfrm>
          <a:prstGeom prst="rect">
            <a:avLst/>
          </a:prstGeom>
        </p:spPr>
        <p:txBody>
          <a:bodyPr vert="horz" lIns="137431" tIns="68732" rIns="137431" bIns="68732" rtlCol="0" anchor="ctr"/>
          <a:lstStyle>
            <a:defPPr>
              <a:defRPr lang="id-ID"/>
            </a:defPPr>
            <a:lvl1pPr marL="0" algn="ctr" defTabSz="914122" rtl="0" eaLnBrk="1" latinLnBrk="0" hangingPunct="1">
              <a:defRPr sz="12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0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2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6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2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83" algn="l" defTabSz="9141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dirty="0">
                <a:solidFill>
                  <a:prstClr val="white"/>
                </a:solidFill>
              </a:rPr>
              <a:t>© Kemdikbud 2015</a:t>
            </a:r>
          </a:p>
        </p:txBody>
      </p:sp>
    </p:spTree>
    <p:extLst>
      <p:ext uri="{BB962C8B-B14F-4D97-AF65-F5344CB8AC3E}">
        <p14:creationId xmlns:p14="http://schemas.microsoft.com/office/powerpoint/2010/main" val="2831053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851" tIns="63442" rIns="126851" bIns="63442" rtlCol="0" anchor="ctr"/>
          <a:lstStyle/>
          <a:p>
            <a:pPr algn="ctr" defTabSz="634367"/>
            <a:endParaRPr lang="en-US" sz="25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512650" y="6005002"/>
            <a:ext cx="9722639" cy="861774"/>
            <a:chOff x="786553" y="5716911"/>
            <a:chExt cx="5447588" cy="8617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553" y="5729589"/>
              <a:ext cx="492429" cy="6079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54802" y="5716911"/>
              <a:ext cx="3879339" cy="86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7988"/>
              <a:r>
                <a:rPr lang="en-US" sz="2500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Kementerian Pendidikan dan Kebudayaan </a:t>
              </a:r>
              <a:endParaRPr lang="id-ID" sz="2500" b="1" dirty="0">
                <a:solidFill>
                  <a:srgbClr val="404040"/>
                </a:solidFill>
                <a:latin typeface="Century Gothic"/>
                <a:cs typeface="Century Gothic"/>
              </a:endParaRPr>
            </a:p>
            <a:p>
              <a:pPr algn="ctr" defTabSz="1217988"/>
              <a:r>
                <a:rPr lang="en-US" sz="2500" b="1" dirty="0" err="1">
                  <a:solidFill>
                    <a:srgbClr val="404040"/>
                  </a:solidFill>
                  <a:latin typeface="Century Gothic"/>
                  <a:cs typeface="Century Gothic"/>
                </a:rPr>
                <a:t>Republik</a:t>
              </a:r>
              <a:r>
                <a:rPr lang="en-US" sz="2500" b="1" dirty="0">
                  <a:solidFill>
                    <a:srgbClr val="404040"/>
                  </a:solidFill>
                  <a:latin typeface="Century Gothic"/>
                  <a:cs typeface="Century Gothic"/>
                </a:rPr>
                <a:t> Indonesia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8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20" y="47736"/>
            <a:ext cx="1212028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ctr" defTabSz="121798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5" y="18825"/>
            <a:ext cx="12118153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81" tIns="56192" rIns="112381" bIns="56192" rtlCol="0" anchor="ctr"/>
          <a:lstStyle/>
          <a:p>
            <a:pPr algn="ctr" defTabSz="1217988"/>
            <a:endParaRPr lang="id-ID" sz="23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571" y="91671"/>
            <a:ext cx="11951468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1935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20" y="47736"/>
            <a:ext cx="1212028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ctr" defTabSz="121798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5" y="18825"/>
            <a:ext cx="12118153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81" tIns="56192" rIns="112381" bIns="56192" rtlCol="0" anchor="ctr"/>
          <a:lstStyle/>
          <a:p>
            <a:pPr algn="ctr" defTabSz="1217988"/>
            <a:endParaRPr lang="id-ID" sz="23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571" y="91671"/>
            <a:ext cx="11951468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921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20" y="47736"/>
            <a:ext cx="1212028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ctr" defTabSz="121798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5" y="18825"/>
            <a:ext cx="12118153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81" tIns="56192" rIns="112381" bIns="56192" rtlCol="0" anchor="ctr"/>
          <a:lstStyle/>
          <a:p>
            <a:pPr algn="ctr" defTabSz="1217988"/>
            <a:endParaRPr lang="id-ID" sz="23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571" y="91671"/>
            <a:ext cx="11951468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065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20" y="47736"/>
            <a:ext cx="1212028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ctr" defTabSz="121798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5" y="18825"/>
            <a:ext cx="12118153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81" tIns="56192" rIns="112381" bIns="56192" rtlCol="0" anchor="ctr"/>
          <a:lstStyle/>
          <a:p>
            <a:pPr algn="ctr" defTabSz="1217988"/>
            <a:endParaRPr lang="id-ID" sz="23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571" y="91671"/>
            <a:ext cx="11951468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01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20" y="47736"/>
            <a:ext cx="1212028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ctr" defTabSz="121798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5" y="18825"/>
            <a:ext cx="12118153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81" tIns="56192" rIns="112381" bIns="56192" rtlCol="0" anchor="ctr"/>
          <a:lstStyle/>
          <a:p>
            <a:pPr algn="ctr" defTabSz="1217988"/>
            <a:endParaRPr lang="id-ID" sz="23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571" y="91671"/>
            <a:ext cx="11951468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679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20" y="47736"/>
            <a:ext cx="12120280" cy="703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2" rIns="121845" bIns="60922" rtlCol="0" anchor="ctr"/>
          <a:lstStyle/>
          <a:p>
            <a:pPr algn="ctr" defTabSz="1217988"/>
            <a:endParaRPr lang="en-US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635" y="18825"/>
            <a:ext cx="12118153" cy="67995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81" tIns="56192" rIns="112381" bIns="56192" rtlCol="0" anchor="ctr"/>
          <a:lstStyle/>
          <a:p>
            <a:pPr algn="ctr" defTabSz="1217988"/>
            <a:endParaRPr lang="id-ID" sz="23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7571" y="91671"/>
            <a:ext cx="11951468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188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2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242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64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8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106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72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49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71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18A3-4349-432E-A71B-663C8E3150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69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0B0-52EB-B84A-BE46-A938EB8EC28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10/13/2016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E08-F318-46A0-99A2-D64D019E659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 defTabSz="1079261"/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52" y="169360"/>
            <a:ext cx="813729" cy="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2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30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4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8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8" tIns="45714" rIns="9138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55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79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8" tIns="45714" rIns="9138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07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845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8" tIns="45714" rIns="9138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26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30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8" tIns="45714" rIns="9138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1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112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8" tIns="45714" rIns="9138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3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55573" y="189000"/>
            <a:ext cx="9600427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8" tIns="45714" rIns="9138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6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59" indent="0">
              <a:buNone/>
              <a:defRPr sz="1500"/>
            </a:lvl2pPr>
            <a:lvl3pPr marL="913561" indent="0">
              <a:buNone/>
              <a:defRPr sz="1200"/>
            </a:lvl3pPr>
            <a:lvl4pPr marL="1370342" indent="0">
              <a:buNone/>
              <a:defRPr sz="1100"/>
            </a:lvl4pPr>
            <a:lvl5pPr marL="1827122" indent="0">
              <a:buNone/>
              <a:defRPr sz="1100"/>
            </a:lvl5pPr>
            <a:lvl6pPr marL="2283926" indent="0">
              <a:buNone/>
              <a:defRPr sz="1100"/>
            </a:lvl6pPr>
            <a:lvl7pPr marL="2740682" indent="0">
              <a:buNone/>
              <a:defRPr sz="1100"/>
            </a:lvl7pPr>
            <a:lvl8pPr marL="3197440" indent="0">
              <a:buNone/>
              <a:defRPr sz="1100"/>
            </a:lvl8pPr>
            <a:lvl9pPr marL="365419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78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3146" y="6061604"/>
            <a:ext cx="10733060" cy="538605"/>
          </a:xfrm>
          <a:prstGeom prst="rect">
            <a:avLst/>
          </a:prstGeom>
          <a:noFill/>
        </p:spPr>
        <p:txBody>
          <a:bodyPr wrap="none" lIns="121861" tIns="60930" rIns="121861" bIns="60930" rtlCol="0">
            <a:spAutoFit/>
          </a:bodyPr>
          <a:lstStyle/>
          <a:p>
            <a:pPr defTabSz="1079661"/>
            <a:r>
              <a:rPr lang="en-US" sz="27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6" y="5928031"/>
            <a:ext cx="800711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52" tIns="60926" rIns="121852" bIns="6092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688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390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97" tIns="51548" rIns="103097" bIns="51548" rtlCol="0" anchor="ctr"/>
          <a:lstStyle/>
          <a:p>
            <a:pPr algn="ctr" defTabSz="51548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81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0125-2253-4E3D-AE23-1748988EBBA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13/10/2016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8499E-E0F9-416A-B3ED-9E3098D025C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442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59" indent="0" algn="ctr">
              <a:buNone/>
              <a:defRPr sz="2000"/>
            </a:lvl2pPr>
            <a:lvl3pPr marL="913561" indent="0" algn="ctr">
              <a:buNone/>
              <a:defRPr sz="1900"/>
            </a:lvl3pPr>
            <a:lvl4pPr marL="1370342" indent="0" algn="ctr">
              <a:buNone/>
              <a:defRPr sz="1600"/>
            </a:lvl4pPr>
            <a:lvl5pPr marL="1827122" indent="0" algn="ctr">
              <a:buNone/>
              <a:defRPr sz="1600"/>
            </a:lvl5pPr>
            <a:lvl6pPr marL="2283926" indent="0" algn="ctr">
              <a:buNone/>
              <a:defRPr sz="1600"/>
            </a:lvl6pPr>
            <a:lvl7pPr marL="2740682" indent="0" algn="ctr">
              <a:buNone/>
              <a:defRPr sz="1600"/>
            </a:lvl7pPr>
            <a:lvl8pPr marL="3197440" indent="0" algn="ctr">
              <a:buNone/>
              <a:defRPr sz="1600"/>
            </a:lvl8pPr>
            <a:lvl9pPr marL="36541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151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370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637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"/>
            <a:ext cx="12192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16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08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071" tIns="51535" rIns="103071" bIns="51535" rtlCol="0" anchor="ctr"/>
          <a:lstStyle/>
          <a:p>
            <a:pPr algn="ctr" defTabSz="515366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8" tIns="45714" rIns="91368" bIns="45714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763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4FA8-DCF3-4341-85A4-485A29D463A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7028-3A3E-E243-BB5F-A4BD3E74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5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2" indent="-228402" algn="l" defTabSz="91356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7495" tIns="68753" rIns="137495" bIns="6875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495" tIns="68753" rIns="137495" bIns="6875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495" tIns="68753" rIns="137495" bIns="6875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6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495" tIns="68753" rIns="137495" bIns="6875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6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495" tIns="68753" rIns="137495" bIns="6875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606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60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25" r:id="rId17"/>
  </p:sldLayoutIdLst>
  <p:hf hdr="0" ftr="0" dt="0"/>
  <p:txStyles>
    <p:titleStyle>
      <a:lvl1pPr algn="ctr" defTabSz="51560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702" indent="-386702" algn="l" defTabSz="51560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858" indent="-322249" algn="l" defTabSz="51560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998" indent="-257804" algn="l" defTabSz="51560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606" indent="-257804" algn="l" defTabSz="51560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193" indent="-257804" algn="l" defTabSz="51560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793" indent="-257804" algn="l" defTabSz="5156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387" indent="-257804" algn="l" defTabSz="5156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6994" indent="-257804" algn="l" defTabSz="5156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589" indent="-257804" algn="l" defTabSz="5156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06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01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796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387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997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589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190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790" algn="l" defTabSz="5156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7537" tIns="68768" rIns="137537" bIns="687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537" tIns="68768" rIns="137537" bIns="6876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537" tIns="68768" rIns="137537" bIns="6876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537" tIns="68768" rIns="137537" bIns="6876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537" tIns="68768" rIns="137537" bIns="6876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8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defTabSz="51574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05" indent="-386805" algn="l" defTabSz="51574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078" indent="-322337" algn="l" defTabSz="51574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350" indent="-257870" algn="l" defTabSz="51574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091" indent="-257870" algn="l" defTabSz="51574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831" indent="-257870" algn="l" defTabSz="515740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570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311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050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792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4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48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221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959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701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44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18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592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7395" tIns="68720" rIns="137395" bIns="68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395" tIns="68720" rIns="137395" bIns="68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395" tIns="68720" rIns="137395" bIns="68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395" tIns="68720" rIns="137395" bIns="68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395" tIns="68720" rIns="137395" bIns="68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06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30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51530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469" indent="-386469" algn="l" defTabSz="51530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358" indent="-322049" algn="l" defTabSz="51530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198" indent="-257654" algn="l" defTabSz="51530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506" indent="-257654" algn="l" defTabSz="51530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743" indent="-257654" algn="l" defTabSz="51530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026" indent="-257654" algn="l" defTabSz="5153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287" indent="-257654" algn="l" defTabSz="5153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4594" indent="-257654" algn="l" defTabSz="5153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9856" indent="-257654" algn="l" defTabSz="51530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06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568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829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087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397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656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40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224" algn="l" defTabSz="5153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24" tIns="60912" rIns="121824" bIns="609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24" tIns="60912" rIns="121824" bIns="6091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24" tIns="60912" rIns="121824" bIns="609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9288"/>
            <a:fld id="{5E10A3E9-7FB0-6E41-A151-F73EAFB9D6A2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1079288"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24" tIns="60912" rIns="121824" bIns="609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92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24" tIns="60912" rIns="121824" bIns="609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9288"/>
            <a:fld id="{0827BF28-B950-4BA2-B6C2-702EC9D5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792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8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08" indent="-228408" algn="l" defTabSz="9135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22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31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4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6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8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2" indent="-228408" algn="l" defTabSz="9135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7415" tIns="68726" rIns="137415" bIns="687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415" tIns="68726" rIns="137415" bIns="687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415" tIns="68726" rIns="137415" bIns="6872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415" tIns="68726" rIns="137415" bIns="6872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415" tIns="68726" rIns="137415" bIns="6872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66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3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28" r:id="rId17"/>
  </p:sldLayoutIdLst>
  <p:hf hdr="0" ftr="0" dt="0"/>
  <p:txStyles>
    <p:titleStyle>
      <a:lvl1pPr algn="ctr" defTabSz="51536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6" indent="-386516" algn="l" defTabSz="51536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8" indent="-322089" algn="l" defTabSz="51536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58" indent="-257684" algn="l" defTabSz="51536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26" indent="-257684" algn="l" defTabSz="51536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033" indent="-257684" algn="l" defTabSz="51536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380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707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074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402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66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694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23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347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17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043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390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737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37431" tIns="68732" rIns="137431" bIns="687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431" tIns="68732" rIns="137431" bIns="6873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431" tIns="68732" rIns="137431" bIns="687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43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431" tIns="68732" rIns="137431" bIns="687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4367"/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@Dr. Pranata - Ditjen GTK Kemdikbud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431" tIns="68732" rIns="137431" bIns="687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4367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343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1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9" r:id="rId22"/>
  </p:sldLayoutIdLst>
  <p:hf hdr="0" dt="0"/>
  <p:txStyles>
    <p:titleStyle>
      <a:lvl1pPr algn="ctr" defTabSz="63436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5775" indent="-475775" algn="l" defTabSz="634367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0864" indent="-396479" algn="l" defTabSz="634367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5916" indent="-317183" algn="l" defTabSz="634367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0283" indent="-317183" algn="l" defTabSz="6343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4651" indent="-317183" algn="l" defTabSz="634367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89015" indent="-317183" algn="l" defTabSz="63436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3418" indent="-317183" algn="l" defTabSz="63436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57784" indent="-317183" algn="l" defTabSz="63436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2151" indent="-317183" algn="l" defTabSz="63436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367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732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099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7467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1831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204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0600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4965" algn="l" defTabSz="6343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7455" tIns="68740" rIns="137455" bIns="687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455" tIns="68740" rIns="137455" bIns="687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455" tIns="68740" rIns="137455" bIns="687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4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455" tIns="68740" rIns="137455" bIns="687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4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455" tIns="68740" rIns="137455" bIns="687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486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4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ftr="0" dt="0"/>
  <p:txStyles>
    <p:titleStyle>
      <a:lvl1pPr algn="ctr" defTabSz="5154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609" indent="-386609" algn="l" defTabSz="51548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658" indent="-322169" algn="l" defTabSz="51548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678" indent="-257744" algn="l" defTabSz="51548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166" indent="-257744" algn="l" defTabSz="51548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613" indent="-257744" algn="l" defTabSz="51548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086" indent="-257744" algn="l" defTabSz="5154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0547" indent="-257744" algn="l" defTabSz="5154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6034" indent="-257744" algn="l" defTabSz="5154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1496" indent="-257744" algn="l" defTabSz="5154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486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948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409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867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7357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816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8290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3764" algn="l" defTabSz="5154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7415" tIns="68726" rIns="137415" bIns="687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37415" tIns="68726" rIns="137415" bIns="687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37415" tIns="68726" rIns="137415" bIns="6872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37415" tIns="68726" rIns="137415" bIns="6872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37415" tIns="68726" rIns="137415" bIns="6872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366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3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3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hdr="0" ftr="0" dt="0"/>
  <p:txStyles>
    <p:titleStyle>
      <a:lvl1pPr algn="ctr" defTabSz="51536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6" indent="-386516" algn="l" defTabSz="51536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8" indent="-322089" algn="l" defTabSz="51536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58" indent="-257684" algn="l" defTabSz="51536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26" indent="-257684" algn="l" defTabSz="51536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033" indent="-257684" algn="l" defTabSz="51536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380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707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074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402" indent="-257684" algn="l" defTabSz="5153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66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694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23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347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17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043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390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737" algn="l" defTabSz="5153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8" tIns="45718" rIns="9139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98" tIns="45718" rIns="9139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3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39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8" indent="-228488" algn="l" defTabSz="91392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62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0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4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2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8" tIns="45718" rIns="9139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98" tIns="45718" rIns="9139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9A554FA8-DCF3-4341-85A4-485A29D46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10/13/2016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2F4E7028-3A3E-E243-BB5F-A4BD3E74CD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39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8" indent="-228488" algn="l" defTabSz="91392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62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0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4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2" indent="-228488" algn="l" defTabSz="91392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9139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435" y="1508787"/>
            <a:ext cx="1065718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42" tIns="60921" rIns="121842" bIns="60921" rtlCol="0" anchor="ctr"/>
          <a:lstStyle/>
          <a:p>
            <a:pPr algn="ctr" defTabSz="1079474"/>
            <a:endParaRPr lang="en-US" sz="21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08468" y="1268759"/>
            <a:ext cx="828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67" y="548681"/>
            <a:ext cx="9906000" cy="507803"/>
          </a:xfrm>
          <a:prstGeom prst="rect">
            <a:avLst/>
          </a:prstGeom>
          <a:noFill/>
        </p:spPr>
        <p:txBody>
          <a:bodyPr wrap="square" lIns="91354" tIns="45706" rIns="91354" bIns="45706" rtlCol="0">
            <a:spAutoFit/>
          </a:bodyPr>
          <a:lstStyle/>
          <a:p>
            <a:pPr algn="ctr" defTabSz="1079474"/>
            <a:r>
              <a:rPr lang="en-US" sz="27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SEMINAR PENDIDIKAN</a:t>
            </a:r>
            <a:endParaRPr lang="id-ID" sz="27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1532" y="1700809"/>
            <a:ext cx="8832981" cy="697627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079474"/>
            <a:r>
              <a:rPr lang="en-US" sz="3700" b="1" dirty="0">
                <a:solidFill>
                  <a:prstClr val="black"/>
                </a:solidFill>
                <a:latin typeface="Agency FB" pitchFamily="34" charset="0"/>
              </a:rPr>
              <a:t>STANDAR MUTU DAN </a:t>
            </a:r>
            <a:r>
              <a:rPr lang="en-US" sz="3700" b="1" dirty="0" smtClean="0">
                <a:solidFill>
                  <a:prstClr val="black"/>
                </a:solidFill>
                <a:latin typeface="Agency FB" pitchFamily="34" charset="0"/>
              </a:rPr>
              <a:t>PROFESIONALISME </a:t>
            </a:r>
            <a:r>
              <a:rPr lang="en-US" sz="3700" b="1" dirty="0">
                <a:solidFill>
                  <a:prstClr val="black"/>
                </a:solidFill>
                <a:latin typeface="Agency FB" pitchFamily="34" charset="0"/>
              </a:rPr>
              <a:t>GURU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3899" y="4005072"/>
            <a:ext cx="3342472" cy="529127"/>
          </a:xfrm>
          <a:prstGeom prst="rect">
            <a:avLst/>
          </a:prstGeom>
          <a:noFill/>
        </p:spPr>
        <p:txBody>
          <a:bodyPr wrap="none" lIns="112456" tIns="56228" rIns="112456" bIns="56228" rtlCol="0">
            <a:spAutoFit/>
          </a:bodyPr>
          <a:lstStyle/>
          <a:p>
            <a:pPr algn="r" defTabSz="1217958">
              <a:tabLst>
                <a:tab pos="478019" algn="l"/>
              </a:tabLst>
            </a:pPr>
            <a:r>
              <a:rPr lang="en-US" sz="2700" b="1" dirty="0" err="1">
                <a:solidFill>
                  <a:prstClr val="black"/>
                </a:solidFill>
                <a:cs typeface="Century Gothic"/>
              </a:rPr>
              <a:t>Sumarna</a:t>
            </a:r>
            <a:r>
              <a:rPr lang="en-US" sz="2700" b="1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cs typeface="Century Gothic"/>
              </a:rPr>
              <a:t>Surapranata</a:t>
            </a:r>
            <a:endParaRPr lang="en-US" sz="2700" b="1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360" y="5951017"/>
            <a:ext cx="11521280" cy="9446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2456" tIns="56228" rIns="112456" bIns="56228" rtlCol="0">
            <a:spAutoFit/>
          </a:bodyPr>
          <a:lstStyle/>
          <a:p>
            <a:pPr algn="ctr" defTabSz="1217958"/>
            <a:r>
              <a:rPr lang="es-ES" sz="2700" b="1" dirty="0" err="1">
                <a:solidFill>
                  <a:prstClr val="black"/>
                </a:solidFill>
                <a:latin typeface="Agency FB" pitchFamily="34" charset="0"/>
                <a:cs typeface="Century Gothic"/>
              </a:rPr>
              <a:t>Direktorat</a:t>
            </a:r>
            <a:r>
              <a:rPr lang="es-ES" sz="2700" b="1" dirty="0">
                <a:solidFill>
                  <a:prstClr val="black"/>
                </a:solidFill>
                <a:latin typeface="Agency FB" pitchFamily="34" charset="0"/>
                <a:cs typeface="Century Gothic"/>
              </a:rPr>
              <a:t> </a:t>
            </a:r>
            <a:r>
              <a:rPr lang="es-ES" sz="2700" b="1" dirty="0" err="1">
                <a:solidFill>
                  <a:prstClr val="black"/>
                </a:solidFill>
                <a:latin typeface="Agency FB" pitchFamily="34" charset="0"/>
                <a:cs typeface="Century Gothic"/>
              </a:rPr>
              <a:t>Jenderal</a:t>
            </a:r>
            <a:r>
              <a:rPr lang="es-ES" sz="2700" b="1" dirty="0">
                <a:solidFill>
                  <a:prstClr val="black"/>
                </a:solidFill>
                <a:latin typeface="Agency FB" pitchFamily="34" charset="0"/>
                <a:cs typeface="Century Gothic"/>
              </a:rPr>
              <a:t> </a:t>
            </a:r>
            <a:r>
              <a:rPr lang="es-ES" sz="2700" b="1" dirty="0" err="1">
                <a:solidFill>
                  <a:prstClr val="black"/>
                </a:solidFill>
                <a:latin typeface="Agency FB" pitchFamily="34" charset="0"/>
                <a:cs typeface="Century Gothic"/>
              </a:rPr>
              <a:t>Guru</a:t>
            </a:r>
            <a:r>
              <a:rPr lang="es-ES" sz="2700" b="1" dirty="0">
                <a:solidFill>
                  <a:prstClr val="black"/>
                </a:solidFill>
                <a:latin typeface="Agency FB" pitchFamily="34" charset="0"/>
                <a:cs typeface="Century Gothic"/>
              </a:rPr>
              <a:t> dan </a:t>
            </a:r>
            <a:r>
              <a:rPr lang="es-ES" sz="2700" b="1" dirty="0" err="1">
                <a:solidFill>
                  <a:prstClr val="black"/>
                </a:solidFill>
                <a:latin typeface="Agency FB" pitchFamily="34" charset="0"/>
                <a:cs typeface="Century Gothic"/>
              </a:rPr>
              <a:t>Tenaga</a:t>
            </a:r>
            <a:r>
              <a:rPr lang="es-ES" sz="2700" b="1" dirty="0">
                <a:solidFill>
                  <a:prstClr val="black"/>
                </a:solidFill>
                <a:latin typeface="Agency FB" pitchFamily="34" charset="0"/>
                <a:cs typeface="Century Gothic"/>
              </a:rPr>
              <a:t> </a:t>
            </a:r>
            <a:r>
              <a:rPr lang="es-ES" sz="2700" b="1" dirty="0" err="1">
                <a:solidFill>
                  <a:prstClr val="black"/>
                </a:solidFill>
                <a:latin typeface="Agency FB" pitchFamily="34" charset="0"/>
                <a:cs typeface="Century Gothic"/>
              </a:rPr>
              <a:t>Kependidikan</a:t>
            </a:r>
            <a:endParaRPr lang="es-ES" sz="2700" b="1" dirty="0">
              <a:solidFill>
                <a:prstClr val="black"/>
              </a:solidFill>
              <a:latin typeface="Agency FB" pitchFamily="34" charset="0"/>
              <a:cs typeface="Century Gothic"/>
            </a:endParaRPr>
          </a:p>
          <a:p>
            <a:pPr algn="ctr" defTabSz="1217958"/>
            <a:r>
              <a:rPr lang="en-US" sz="2700" b="1" dirty="0" err="1">
                <a:solidFill>
                  <a:prstClr val="black"/>
                </a:solidFill>
                <a:latin typeface="Agency FB" pitchFamily="34" charset="0"/>
                <a:cs typeface="Century Gothic"/>
              </a:rPr>
              <a:t>Oktober</a:t>
            </a:r>
            <a:r>
              <a:rPr lang="es-ES" sz="2700" b="1" dirty="0">
                <a:solidFill>
                  <a:prstClr val="black"/>
                </a:solidFill>
                <a:latin typeface="Agency FB" pitchFamily="34" charset="0"/>
                <a:cs typeface="Century Gothic"/>
              </a:rPr>
              <a:t> 2016</a:t>
            </a:r>
            <a:endParaRPr lang="sv-SE" sz="2700" b="1" dirty="0">
              <a:solidFill>
                <a:prstClr val="black"/>
              </a:solidFill>
              <a:latin typeface="Agency FB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4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28" y="356661"/>
            <a:ext cx="8470695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Distribusi Rentang Nilai UKG 2015 Berdasarkan Sekolah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654889"/>
              </p:ext>
            </p:extLst>
          </p:nvPr>
        </p:nvGraphicFramePr>
        <p:xfrm>
          <a:off x="2447595" y="1512559"/>
          <a:ext cx="9121013" cy="450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39617" y="1105660"/>
            <a:ext cx="7872875" cy="428707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Guru Non PNS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negeri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mempunyai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nilai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UKG paling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rendah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9617" y="6084853"/>
            <a:ext cx="7872875" cy="428707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Nilai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UKG guru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swasta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lebih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baik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dari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negeri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3509" y="4965171"/>
            <a:ext cx="2880320" cy="480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Honor Daerah [</a:t>
            </a:r>
            <a:r>
              <a:rPr lang="id-ID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</a:t>
            </a:r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] / GTY [</a:t>
            </a:r>
            <a:r>
              <a:rPr lang="id-ID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</a:t>
            </a:r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3509" y="5445224"/>
            <a:ext cx="2880320" cy="480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16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4005" y="5463650"/>
            <a:ext cx="917345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Swasta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1015" y="5541235"/>
            <a:ext cx="192996" cy="192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21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6874" y="5546439"/>
            <a:ext cx="192996" cy="1929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21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9872" y="5459303"/>
            <a:ext cx="846813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Negeri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6" y="356661"/>
            <a:ext cx="8761373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Distribusi Rentang Nilai UKG 2015 Berdasarkan Sertifikasi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9616" y="1105678"/>
            <a:ext cx="9217024" cy="721095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algn="ctr" defTabSz="1079901"/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Tidak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ada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perbedaan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siginifikan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antara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kompetensi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guru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bersertifikasi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dengan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kompetensi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guru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belum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bersertifikasi</a:t>
            </a:r>
            <a:r>
              <a:rPr lang="en-US" i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595" y="1758620"/>
            <a:ext cx="4896544" cy="4479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184" y="3695452"/>
            <a:ext cx="3072341" cy="6055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7" y="356661"/>
            <a:ext cx="8829768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Distribusi Rentang Nilai UKG 2015 Berdasarkan Kualifikasi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9617" y="1105660"/>
            <a:ext cx="7872875" cy="428707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Semakin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tinggi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kualifikasi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semakin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baik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nilai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UKG.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488700"/>
              </p:ext>
            </p:extLst>
          </p:nvPr>
        </p:nvGraphicFramePr>
        <p:xfrm>
          <a:off x="2554503" y="1676047"/>
          <a:ext cx="8043108" cy="463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7" y="356661"/>
            <a:ext cx="4828672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Perkembangan Sertifikasi Guru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573" y="1032416"/>
            <a:ext cx="9552384" cy="52630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9" y="356661"/>
            <a:ext cx="5307436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Sertifikasi Guru Periode 2005-2015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596043" y="2998154"/>
            <a:ext cx="8832980" cy="341831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951" tIns="67484" rIns="134951" bIns="67484" spcCol="0" rtlCol="0" anchor="ctr"/>
          <a:lstStyle/>
          <a:p>
            <a:pPr algn="ctr" defTabSz="1079901"/>
            <a:endParaRPr lang="id-ID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34655" y="3396640"/>
            <a:ext cx="167104" cy="2499877"/>
            <a:chOff x="1003007" y="3918068"/>
            <a:chExt cx="216024" cy="1602208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003007" y="3918068"/>
              <a:ext cx="0" cy="160008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8"/>
            <p:cNvSpPr/>
            <p:nvPr/>
          </p:nvSpPr>
          <p:spPr>
            <a:xfrm rot="5400000">
              <a:off x="1075120" y="5376365"/>
              <a:ext cx="112608" cy="17521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 defTabSz="1079901">
                <a:defRPr/>
              </a:pPr>
              <a:endParaRPr lang="en-US" sz="11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67552" y="300646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81965" y="3008057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2971" y="5380712"/>
            <a:ext cx="5478793" cy="474873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2007 dimulai sertifikasi guru dengan biaya penuh dari APBN dengan pola portofolio, PLPG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1839" y="4813854"/>
            <a:ext cx="4972753" cy="644151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marL="236989" indent="-236989" defTabSz="1079901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2008 dimulai pembayaran tunjangan profesi guru </a:t>
            </a:r>
          </a:p>
          <a:p>
            <a:pPr marL="236989" indent="-236989" defTabSz="1079901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2008 dibuka sertifikasi guru melalui jalur pendidikan (sebagai uji coba PPG)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447414" y="3339952"/>
            <a:ext cx="185599" cy="2279165"/>
            <a:chOff x="1786665" y="4008656"/>
            <a:chExt cx="206410" cy="126696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786665" y="4008656"/>
              <a:ext cx="1" cy="126696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16"/>
            <p:cNvSpPr/>
            <p:nvPr/>
          </p:nvSpPr>
          <p:spPr>
            <a:xfrm rot="5400000">
              <a:off x="1849164" y="5125227"/>
              <a:ext cx="112608" cy="17521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 defTabSz="1079901">
                <a:defRPr/>
              </a:pPr>
              <a:endParaRPr lang="en-US" sz="11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811441" y="3963513"/>
            <a:ext cx="4373147" cy="982704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marL="236989" indent="-236989" defTabSz="1079901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Sertifikasi bagi guru yg belum memiliki kualifikasi akademik S1/D4 tetapi berusia ≥ 50 tahun dan masa kerja ≥ 20 tahun, atau golongan IV/a (sesuai PP 74/2008) </a:t>
            </a:r>
          </a:p>
          <a:p>
            <a:pPr marL="236989" indent="-236989" defTabSz="1079901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2009 sertifikasi bagi guru yang diangkat dalam jabatan pengawas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229805" y="3339959"/>
            <a:ext cx="175536" cy="449777"/>
            <a:chOff x="1766149" y="4204549"/>
            <a:chExt cx="226926" cy="571337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766149" y="4204549"/>
              <a:ext cx="0" cy="57133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25"/>
            <p:cNvSpPr/>
            <p:nvPr/>
          </p:nvSpPr>
          <p:spPr>
            <a:xfrm rot="5400000">
              <a:off x="1799819" y="4582630"/>
              <a:ext cx="211297" cy="17521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 defTabSz="1079901">
                <a:defRPr/>
              </a:pPr>
              <a:endParaRPr lang="en-US" sz="11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36355" y="3495372"/>
            <a:ext cx="3748232" cy="474873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Dilaksanakan pendidikan profesi guru bagi lulusan S1 PGSD, S1 basic science, SMK Kolaboratif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0264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92977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5689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8403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1115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43828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56540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69253" y="2998121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672840" y="3339986"/>
            <a:ext cx="158969" cy="1006495"/>
            <a:chOff x="1787567" y="4118762"/>
            <a:chExt cx="205508" cy="1278517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787567" y="4118762"/>
              <a:ext cx="0" cy="127851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36"/>
            <p:cNvSpPr/>
            <p:nvPr/>
          </p:nvSpPr>
          <p:spPr>
            <a:xfrm rot="5400000">
              <a:off x="1806270" y="5210472"/>
              <a:ext cx="198395" cy="17521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1252" tIns="50626" rIns="101252" bIns="50626" anchor="ctr"/>
            <a:lstStyle/>
            <a:p>
              <a:pPr algn="ctr" defTabSz="1079901">
                <a:defRPr/>
              </a:pPr>
              <a:endParaRPr lang="en-US" sz="11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V="1">
            <a:off x="5060080" y="3339953"/>
            <a:ext cx="0" cy="17732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0"/>
          <p:cNvSpPr/>
          <p:nvPr/>
        </p:nvSpPr>
        <p:spPr>
          <a:xfrm rot="5400000">
            <a:off x="5090547" y="4952448"/>
            <a:ext cx="186036" cy="13553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83192" y="5720837"/>
            <a:ext cx="4808015" cy="305595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Penyusunan regulasi dan perangkat pelaksanaan sertifikasi guru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7065321" y="2584254"/>
            <a:ext cx="0" cy="41390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44"/>
          <p:cNvSpPr/>
          <p:nvPr/>
        </p:nvSpPr>
        <p:spPr>
          <a:xfrm rot="16200000">
            <a:off x="6870649" y="2690946"/>
            <a:ext cx="188857" cy="135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0359" y="2626377"/>
            <a:ext cx="3182180" cy="305595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Melanjutkan program sertifikasi guru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66523" y="1964817"/>
            <a:ext cx="4683900" cy="474873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marL="236989" indent="-236989" algn="r" defTabSz="1079901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Hasil UKG sebagai syaratan sertifikasi guru</a:t>
            </a:r>
          </a:p>
          <a:p>
            <a:pPr marL="236989" indent="-236989" algn="r" defTabSz="1079901"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Menerapkan kelulusan dengan standar Ujian Tulis Nasional (UTN)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8273220" y="2130724"/>
            <a:ext cx="0" cy="8518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66"/>
          <p:cNvSpPr/>
          <p:nvPr/>
        </p:nvSpPr>
        <p:spPr>
          <a:xfrm rot="16200000">
            <a:off x="8055343" y="2157417"/>
            <a:ext cx="188857" cy="135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9516173" y="1809428"/>
            <a:ext cx="0" cy="118395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69"/>
          <p:cNvSpPr/>
          <p:nvPr/>
        </p:nvSpPr>
        <p:spPr>
          <a:xfrm rot="16200000">
            <a:off x="9322441" y="1746058"/>
            <a:ext cx="188857" cy="135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41589" y="1696037"/>
            <a:ext cx="5307483" cy="305595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Pemerintah telah selesai melaksanakan sertifikasi guru pola Portofolio dan PLPG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253475" y="3008057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2016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0180885" y="1798607"/>
            <a:ext cx="0" cy="4222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82"/>
          <p:cNvSpPr/>
          <p:nvPr/>
        </p:nvSpPr>
        <p:spPr>
          <a:xfrm rot="5400000">
            <a:off x="10197051" y="1734792"/>
            <a:ext cx="166340" cy="135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335968" y="1760676"/>
            <a:ext cx="1079993" cy="1151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Pelaksanaan PPG bagi calon guru sesuai dengan Peraturan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622333" y="2456300"/>
            <a:ext cx="0" cy="52625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Isosceles Triangle 85"/>
          <p:cNvSpPr/>
          <p:nvPr/>
        </p:nvSpPr>
        <p:spPr>
          <a:xfrm rot="16200000">
            <a:off x="7427675" y="2426306"/>
            <a:ext cx="188857" cy="135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73079" y="2399629"/>
            <a:ext cx="3182180" cy="305595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Dimulai PPG untuk guru eks SM3T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92053" y="3008057"/>
            <a:ext cx="614616" cy="320987"/>
          </a:xfrm>
          <a:prstGeom prst="rect">
            <a:avLst/>
          </a:prstGeom>
          <a:noFill/>
        </p:spPr>
        <p:txBody>
          <a:bodyPr wrap="none" lIns="134951" tIns="67484" rIns="134951" bIns="67484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2005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6461" y="2993381"/>
            <a:ext cx="96011" cy="3466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21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25365" y="2993381"/>
            <a:ext cx="96011" cy="34660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210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548505" y="1798607"/>
            <a:ext cx="0" cy="4222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Isosceles Triangle 69"/>
          <p:cNvSpPr/>
          <p:nvPr/>
        </p:nvSpPr>
        <p:spPr>
          <a:xfrm rot="16200000">
            <a:off x="3341545" y="1741659"/>
            <a:ext cx="188857" cy="135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34951" tIns="67484" rIns="134951" bIns="67484" anchor="ctr"/>
          <a:lstStyle/>
          <a:p>
            <a:pPr algn="ctr" defTabSz="1079901">
              <a:defRPr/>
            </a:pPr>
            <a:endParaRPr lang="en-US" sz="11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44437" y="1752797"/>
            <a:ext cx="992171" cy="474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34951" tIns="67484" rIns="134951" bIns="67484" rtlCol="0">
            <a:spAutoFit/>
          </a:bodyPr>
          <a:lstStyle/>
          <a:p>
            <a:pPr algn="r" defTabSz="1079901"/>
            <a:r>
              <a:rPr lang="id-ID" sz="110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UU 14/2005</a:t>
            </a:r>
            <a:endParaRPr lang="id-ID" sz="11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87697" y="985116"/>
            <a:ext cx="1754000" cy="415495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Masa Transisi</a:t>
            </a:r>
            <a:endParaRPr lang="id-ID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 flipV="1">
            <a:off x="6637462" y="-1734074"/>
            <a:ext cx="454559" cy="6632380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21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244153" y="1559561"/>
            <a:ext cx="136757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0111794" y="982976"/>
            <a:ext cx="1753039" cy="415495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Masa Optimal</a:t>
            </a:r>
            <a:endParaRPr lang="id-ID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00" y="536640"/>
            <a:ext cx="8564295" cy="614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9195" y="88784"/>
            <a:ext cx="7519713" cy="384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98" tIns="45718" rIns="91398" bIns="45718" rtlCol="0">
            <a:spAutoFit/>
          </a:bodyPr>
          <a:lstStyle/>
          <a:p>
            <a:pPr algn="ctr" defTabSz="913646">
              <a:spcBef>
                <a:spcPct val="0"/>
              </a:spcBef>
              <a:defRPr/>
            </a:pPr>
            <a:r>
              <a:rPr lang="en-US" b="1" dirty="0">
                <a:latin typeface="Agency FB" pitchFamily="34" charset="0"/>
                <a:ea typeface="HGSHeiseiKakugothictaiW9" pitchFamily="50" charset="-128"/>
              </a:rPr>
              <a:t>ENTITAS DESAIN TATA KELOLA GTK</a:t>
            </a:r>
          </a:p>
        </p:txBody>
      </p:sp>
    </p:spTree>
    <p:extLst>
      <p:ext uri="{BB962C8B-B14F-4D97-AF65-F5344CB8AC3E}">
        <p14:creationId xmlns:p14="http://schemas.microsoft.com/office/powerpoint/2010/main" val="1254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98608"/>
            <a:ext cx="12192000" cy="1067759"/>
          </a:xfrm>
          <a:prstGeom prst="rect">
            <a:avLst/>
          </a:prstGeom>
        </p:spPr>
        <p:txBody>
          <a:bodyPr vert="horz" lIns="91364" tIns="45718" rIns="91364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ea typeface="Arial Narrow" charset="0"/>
                <a:cs typeface="Arial Narrow" charset="0"/>
              </a:rPr>
              <a:t>GURU PEMBELAJAR</a:t>
            </a:r>
            <a:endParaRPr lang="en-AU" sz="4800" b="1" dirty="0">
              <a:solidFill>
                <a:srgbClr val="4F81BD">
                  <a:lumMod val="75000"/>
                </a:srgbClr>
              </a:solidFill>
              <a:latin typeface="Arial Narrow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8036" y="2723905"/>
            <a:ext cx="8829960" cy="7292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1079234"/>
            <a:endParaRPr lang="en-US" sz="21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5700" y="2758415"/>
            <a:ext cx="8184679" cy="1077215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algn="ctr" defTabSz="1079234"/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“</a:t>
            </a:r>
            <a:r>
              <a:rPr lang="en-US" sz="3200" b="1" dirty="0" err="1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Dalam</a:t>
            </a:r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Rangka</a:t>
            </a:r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Peningkatan</a:t>
            </a:r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Kompetensi</a:t>
            </a:r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 Guru”</a:t>
            </a:r>
            <a:endParaRPr lang="en-US" sz="3200" dirty="0">
              <a:solidFill>
                <a:prstClr val="white"/>
              </a:solidFill>
              <a:latin typeface="Arial Narrow" pitchFamily="34" charset="0"/>
              <a:ea typeface="Arial Narrow" charset="0"/>
              <a:cs typeface="Arial Narrow" charset="0"/>
            </a:endParaRPr>
          </a:p>
          <a:p>
            <a:pPr algn="ctr" defTabSz="1079234"/>
            <a:endParaRPr lang="en-US" sz="3200" dirty="0">
              <a:solidFill>
                <a:prstClr val="white"/>
              </a:solidFill>
              <a:latin typeface="Arial Narrow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7800"/>
            <a:ext cx="116840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18" tIns="60909" rIns="121818" bIns="60909" rtlCol="0" anchor="ctr"/>
          <a:lstStyle/>
          <a:p>
            <a:pPr algn="ctr" defTabSz="1079234"/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35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35" indent="-285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074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880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687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532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358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184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30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17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63120" y="2017293"/>
            <a:ext cx="2373263" cy="2179795"/>
            <a:chOff x="2051720" y="1208627"/>
            <a:chExt cx="2592288" cy="2450699"/>
          </a:xfrm>
        </p:grpSpPr>
        <p:sp>
          <p:nvSpPr>
            <p:cNvPr id="4" name="Oval 3"/>
            <p:cNvSpPr/>
            <p:nvPr/>
          </p:nvSpPr>
          <p:spPr bwMode="auto">
            <a:xfrm>
              <a:off x="2730636" y="1924181"/>
              <a:ext cx="1229295" cy="1072771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anchor="ctr">
              <a:normAutofit/>
            </a:bodyPr>
            <a:lstStyle/>
            <a:p>
              <a:pPr algn="ctr" defTabSz="1079368"/>
              <a:endParaRPr lang="id-ID" sz="1200" b="1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945037" y="2132855"/>
              <a:ext cx="868358" cy="777280"/>
            </a:xfrm>
            <a:prstGeom prst="ellipse">
              <a:avLst/>
            </a:prstGeom>
            <a:ln w="12700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rIns="0" anchor="ctr">
              <a:noAutofit/>
            </a:bodyPr>
            <a:lstStyle/>
            <a:p>
              <a:pPr algn="ctr" defTabSz="1079368"/>
              <a:r>
                <a:rPr lang="id-ID" sz="1100" b="1" dirty="0">
                  <a:solidFill>
                    <a:sysClr val="windowText" lastClr="000000"/>
                  </a:solidFill>
                  <a:ea typeface="ＭＳ Ｐゴシック" charset="0"/>
                  <a:cs typeface="Arial" charset="0"/>
                </a:rPr>
                <a:t>Direktori </a:t>
              </a:r>
              <a:r>
                <a:rPr lang="en-US" sz="1100" b="1" dirty="0">
                  <a:solidFill>
                    <a:sysClr val="windowText" lastClr="000000"/>
                  </a:solidFill>
                  <a:ea typeface="ＭＳ Ｐゴシック" charset="0"/>
                  <a:cs typeface="Arial" charset="0"/>
                </a:rPr>
                <a:t>GP</a:t>
              </a:r>
              <a:endParaRPr lang="id-ID" sz="1100" b="1" dirty="0">
                <a:solidFill>
                  <a:sysClr val="windowText" lastClr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881220" y="1924181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61670" y="1810717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76512" y="1960373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57589" y="2487622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51919" y="2207418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82937" y="2739221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39751" y="2292353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070200" y="2869661"/>
              <a:ext cx="237626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38648" y="2718454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447763" y="1613992"/>
              <a:ext cx="1800200" cy="1669932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anchor="ctr">
              <a:normAutofit/>
            </a:bodyPr>
            <a:lstStyle/>
            <a:p>
              <a:pPr algn="ctr" defTabSz="1079368"/>
              <a:endParaRPr lang="id-ID" sz="1200" b="1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159732" y="1340768"/>
              <a:ext cx="2376264" cy="2203142"/>
            </a:xfrm>
            <a:prstGeom prst="ellipse">
              <a:avLst/>
            </a:prstGeom>
            <a:noFill/>
            <a:ln w="1270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anchor="ctr">
              <a:normAutofit/>
            </a:bodyPr>
            <a:lstStyle/>
            <a:p>
              <a:pPr algn="ctr" defTabSz="1079368"/>
              <a:endParaRPr lang="id-ID" sz="1200" b="1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22624" y="1729541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406600" y="2005531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45646" y="1547915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82417" y="2147355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897473" y="1763768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273275" y="1498709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425675" y="2870970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663787" y="2478088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60488" y="1822415"/>
              <a:ext cx="216024" cy="2308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139951" y="2312876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959931" y="2910136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276299" y="3162726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613338" y="2933078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635895" y="1564238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13497" y="2635907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69596" y="3099486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936360" y="3101802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397314" y="2635907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73613" y="2031939"/>
              <a:ext cx="216024" cy="2308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275476" y="1208627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73824" y="1245611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78092" y="1579885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427984" y="2305472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113497" y="3094660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269682" y="3428494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397314" y="3105604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051720" y="2305472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406600" y="1547915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962188" y="3393181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624514" y="3283924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222888" y="2881536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088555" y="2638829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088555" y="2029860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196567" y="1778747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682417" y="1339090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972989" y="1244689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840688" y="1383293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399770" y="2603824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319972" y="2878072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840688" y="3290396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539611" y="3393181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411810" y="2029860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291758" y="1778747"/>
              <a:ext cx="216024" cy="2308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262662" y="2061521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415062" y="2640587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104956" y="2627463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905280" y="2402890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08334" y="2124157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508703" y="2132856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624664" y="2414629"/>
              <a:ext cx="216024" cy="2308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600">
                <a:solidFill>
                  <a:prstClr val="white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 bwMode="auto">
          <a:xfrm rot="5400000">
            <a:off x="9096245" y="4653180"/>
            <a:ext cx="3384376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32" tIns="60916" rIns="121832" bIns="60916" anchor="t"/>
          <a:lstStyle/>
          <a:p>
            <a:pPr algn="ctr" defTabSz="1079368">
              <a:defRPr/>
            </a:pPr>
            <a:r>
              <a:rPr lang="en-US" sz="1200" b="1" dirty="0">
                <a:solidFill>
                  <a:prstClr val="black"/>
                </a:solidFill>
              </a:rPr>
              <a:t>GTK </a:t>
            </a:r>
            <a:r>
              <a:rPr lang="en-US" sz="1200" b="1" dirty="0" err="1">
                <a:solidFill>
                  <a:prstClr val="black"/>
                </a:solidFill>
              </a:rPr>
              <a:t>ketika</a:t>
            </a:r>
            <a:r>
              <a:rPr lang="en-US" sz="1200" b="1" dirty="0">
                <a:solidFill>
                  <a:prstClr val="black"/>
                </a:solidFill>
              </a:rPr>
              <a:t> login </a:t>
            </a:r>
            <a:r>
              <a:rPr lang="en-US" sz="1200" b="1" dirty="0" err="1">
                <a:solidFill>
                  <a:prstClr val="black"/>
                </a:solidFill>
              </a:rPr>
              <a:t>langsung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peta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kompetensi</a:t>
            </a:r>
            <a:endParaRPr lang="id-ID" sz="1200" dirty="0">
              <a:solidFill>
                <a:prstClr val="black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980500" y="805387"/>
            <a:ext cx="1363216" cy="91291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800" b="1" dirty="0">
                <a:solidFill>
                  <a:srgbClr val="FF0000"/>
                </a:solidFill>
              </a:rPr>
              <a:t>SKG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980500" y="3149851"/>
            <a:ext cx="1363216" cy="935760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800" b="1" dirty="0">
                <a:solidFill>
                  <a:srgbClr val="FF0000"/>
                </a:solidFill>
              </a:rPr>
              <a:t>UKG</a:t>
            </a:r>
          </a:p>
        </p:txBody>
      </p:sp>
      <p:sp>
        <p:nvSpPr>
          <p:cNvPr id="70" name="Shape 24"/>
          <p:cNvSpPr>
            <a:spLocks/>
          </p:cNvSpPr>
          <p:nvPr/>
        </p:nvSpPr>
        <p:spPr bwMode="auto">
          <a:xfrm rot="7561199" flipH="1">
            <a:off x="9490256" y="2388143"/>
            <a:ext cx="409669" cy="648768"/>
          </a:xfrm>
          <a:custGeom>
            <a:avLst/>
            <a:gdLst>
              <a:gd name="T0" fmla="*/ 1103158 w 2206703"/>
              <a:gd name="T1" fmla="*/ 0 h 1446845"/>
              <a:gd name="T2" fmla="*/ 2206313 w 2206703"/>
              <a:gd name="T3" fmla="*/ 725814 h 1446845"/>
              <a:gd name="T4" fmla="*/ 1103158 w 2206703"/>
              <a:gd name="T5" fmla="*/ 1451627 h 1446845"/>
              <a:gd name="T6" fmla="*/ 0 w 2206703"/>
              <a:gd name="T7" fmla="*/ 725814 h 1446845"/>
              <a:gd name="T8" fmla="*/ 0 w 2206703"/>
              <a:gd name="T9" fmla="*/ 1451627 h 1446845"/>
              <a:gd name="T10" fmla="*/ 1732145 w 2206703"/>
              <a:gd name="T11" fmla="*/ 0 h 1446845"/>
              <a:gd name="T12" fmla="*/ 2206313 w 2206703"/>
              <a:gd name="T13" fmla="*/ 227253 h 1446845"/>
              <a:gd name="T14" fmla="*/ 1799476 w 2206703"/>
              <a:gd name="T15" fmla="*/ 599668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 defTabSz="1079368">
              <a:defRPr/>
            </a:pPr>
            <a:endParaRPr lang="id-ID" sz="1600">
              <a:solidFill>
                <a:prstClr val="black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753481" y="2859060"/>
            <a:ext cx="797491" cy="1290021"/>
            <a:chOff x="40160" y="2600597"/>
            <a:chExt cx="1613723" cy="2215135"/>
          </a:xfrm>
        </p:grpSpPr>
        <p:pic>
          <p:nvPicPr>
            <p:cNvPr id="72" name="Picture 4" descr="C:\Users\P4TKIPA\Downloads\collaboration_p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00" y="2600597"/>
              <a:ext cx="1077020" cy="108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/>
            <p:cNvGrpSpPr/>
            <p:nvPr/>
          </p:nvGrpSpPr>
          <p:grpSpPr>
            <a:xfrm>
              <a:off x="40160" y="2617490"/>
              <a:ext cx="1613723" cy="2198242"/>
              <a:chOff x="2595000" y="4789553"/>
              <a:chExt cx="1613723" cy="2198242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2839057" y="4789553"/>
                <a:ext cx="1135278" cy="121772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368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2595000" y="6022472"/>
                <a:ext cx="1613723" cy="96532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kern="1200" spc="-100" baseline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100" b="1" dirty="0" err="1"/>
                  <a:t>Mandiri</a:t>
                </a:r>
                <a:r>
                  <a:rPr lang="en-US" sz="1100" b="1" dirty="0"/>
                  <a:t> / </a:t>
                </a:r>
                <a:r>
                  <a:rPr lang="en-US" sz="1100" b="1" dirty="0" err="1"/>
                  <a:t>Kelompok</a:t>
                </a:r>
                <a:r>
                  <a:rPr lang="en-US" sz="1100" b="1" dirty="0"/>
                  <a:t> </a:t>
                </a:r>
                <a:r>
                  <a:rPr lang="en-US" sz="1100" b="1" dirty="0" err="1"/>
                  <a:t>Kerja</a:t>
                </a:r>
                <a:endParaRPr lang="en-US" sz="1100" b="1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743344" y="4240167"/>
            <a:ext cx="776837" cy="1421084"/>
            <a:chOff x="6173541" y="3422094"/>
            <a:chExt cx="2449461" cy="4181792"/>
          </a:xfrm>
        </p:grpSpPr>
        <p:pic>
          <p:nvPicPr>
            <p:cNvPr id="77" name="Picture 6" descr="C:\Users\P4TKIPA\Downloads\Powerboo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41" y="3552742"/>
              <a:ext cx="1958657" cy="182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" name="Group 77"/>
            <p:cNvGrpSpPr/>
            <p:nvPr/>
          </p:nvGrpSpPr>
          <p:grpSpPr>
            <a:xfrm>
              <a:off x="6173541" y="3422094"/>
              <a:ext cx="2449461" cy="4181792"/>
              <a:chOff x="1511307" y="4775435"/>
              <a:chExt cx="1135278" cy="1966645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1511307" y="4775435"/>
                <a:ext cx="1135278" cy="121772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368"/>
                <a:endParaRPr 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itle 1"/>
              <p:cNvSpPr txBox="1">
                <a:spLocks/>
              </p:cNvSpPr>
              <p:nvPr/>
            </p:nvSpPr>
            <p:spPr>
              <a:xfrm>
                <a:off x="1552660" y="5869192"/>
                <a:ext cx="1062026" cy="872888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kern="1200" spc="-100" baseline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200" dirty="0"/>
                  <a:t>Laptop / </a:t>
                </a:r>
                <a:r>
                  <a:rPr lang="en-US" sz="1200" dirty="0" err="1"/>
                  <a:t>Komputer</a:t>
                </a:r>
                <a:endParaRPr lang="en-US" sz="1200" dirty="0"/>
              </a:p>
            </p:txBody>
          </p:sp>
        </p:grpSp>
      </p:grp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3823" t="20419" r="2165" b="25903"/>
          <a:stretch/>
        </p:blipFill>
        <p:spPr bwMode="auto">
          <a:xfrm>
            <a:off x="3119583" y="4365104"/>
            <a:ext cx="31710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2" name="Elbow Connector 81"/>
          <p:cNvCxnSpPr>
            <a:stCxn id="68" idx="1"/>
            <a:endCxn id="98" idx="1"/>
          </p:cNvCxnSpPr>
          <p:nvPr/>
        </p:nvCxnSpPr>
        <p:spPr>
          <a:xfrm rot="10800000" flipV="1">
            <a:off x="2975564" y="1261844"/>
            <a:ext cx="4936" cy="1111445"/>
          </a:xfrm>
          <a:prstGeom prst="bentConnector3">
            <a:avLst>
              <a:gd name="adj1" fmla="val 473128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8664196" y="1556792"/>
            <a:ext cx="1008112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800" b="1" dirty="0">
                <a:solidFill>
                  <a:srgbClr val="FF0000"/>
                </a:solidFill>
              </a:rPr>
              <a:t>TK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664196" y="2204864"/>
            <a:ext cx="1008112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800" b="1" dirty="0">
                <a:solidFill>
                  <a:srgbClr val="FF0000"/>
                </a:solidFill>
              </a:rPr>
              <a:t>SD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664196" y="2852936"/>
            <a:ext cx="1008112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800" b="1" dirty="0">
                <a:solidFill>
                  <a:srgbClr val="0000FF"/>
                </a:solidFill>
              </a:rPr>
              <a:t>SMP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664196" y="3498384"/>
            <a:ext cx="1008112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700" b="1" dirty="0">
                <a:solidFill>
                  <a:srgbClr val="0066FF"/>
                </a:solidFill>
              </a:rPr>
              <a:t>SMA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664196" y="4146456"/>
            <a:ext cx="1008112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700" b="1" dirty="0">
                <a:solidFill>
                  <a:prstClr val="black"/>
                </a:solidFill>
              </a:rPr>
              <a:t>SMK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664196" y="4794528"/>
            <a:ext cx="1008112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3100" b="1" dirty="0">
                <a:solidFill>
                  <a:prstClr val="black"/>
                </a:solidFill>
              </a:rPr>
              <a:t>SLB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032348" y="2562280"/>
            <a:ext cx="1224136" cy="578688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000" b="1" dirty="0">
                <a:solidFill>
                  <a:srgbClr val="FF0000"/>
                </a:solidFill>
              </a:rPr>
              <a:t>12345 </a:t>
            </a:r>
            <a:r>
              <a:rPr lang="en-GB" sz="2000" b="1" dirty="0" err="1">
                <a:solidFill>
                  <a:srgbClr val="FF0000"/>
                </a:solidFill>
              </a:rPr>
              <a:t>NoUKG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90" name="Elbow Connector 89"/>
          <p:cNvCxnSpPr>
            <a:stCxn id="89" idx="2"/>
            <a:endCxn id="81" idx="2"/>
          </p:cNvCxnSpPr>
          <p:nvPr/>
        </p:nvCxnSpPr>
        <p:spPr>
          <a:xfrm rot="5400000">
            <a:off x="6054569" y="1791484"/>
            <a:ext cx="3240360" cy="5939335"/>
          </a:xfrm>
          <a:prstGeom prst="bentConnector3">
            <a:avLst>
              <a:gd name="adj1" fmla="val 10625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69" idx="1"/>
            <a:endCxn id="81" idx="1"/>
          </p:cNvCxnSpPr>
          <p:nvPr/>
        </p:nvCxnSpPr>
        <p:spPr>
          <a:xfrm rot="10800000" flipH="1" flipV="1">
            <a:off x="2980500" y="3617732"/>
            <a:ext cx="139080" cy="1755485"/>
          </a:xfrm>
          <a:prstGeom prst="bentConnector3">
            <a:avLst>
              <a:gd name="adj1" fmla="val -1643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5207815" y="836712"/>
            <a:ext cx="2220740" cy="77520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400" b="1" dirty="0">
                <a:solidFill>
                  <a:srgbClr val="FF0000"/>
                </a:solidFill>
              </a:rPr>
              <a:t>Guru </a:t>
            </a:r>
            <a:r>
              <a:rPr lang="en-GB" sz="2400" b="1" dirty="0" err="1">
                <a:solidFill>
                  <a:srgbClr val="FF0000"/>
                </a:solidFill>
              </a:rPr>
              <a:t>Pembelajar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93" name="Elbow Connector 92"/>
          <p:cNvCxnSpPr>
            <a:stCxn id="92" idx="3"/>
            <a:endCxn id="83" idx="0"/>
          </p:cNvCxnSpPr>
          <p:nvPr/>
        </p:nvCxnSpPr>
        <p:spPr>
          <a:xfrm>
            <a:off x="7428554" y="1224319"/>
            <a:ext cx="1739700" cy="33247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81" idx="0"/>
            <a:endCxn id="92" idx="1"/>
          </p:cNvCxnSpPr>
          <p:nvPr/>
        </p:nvCxnSpPr>
        <p:spPr>
          <a:xfrm rot="5400000" flipH="1" flipV="1">
            <a:off x="3386055" y="2543390"/>
            <a:ext cx="3140788" cy="50272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 bwMode="auto">
          <a:xfrm>
            <a:off x="9960343" y="908764"/>
            <a:ext cx="1320236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32" tIns="60916" rIns="121832" bIns="60916" anchor="t"/>
          <a:lstStyle/>
          <a:p>
            <a:pPr algn="ctr" defTabSz="1079368">
              <a:defRPr/>
            </a:pPr>
            <a:r>
              <a:rPr lang="en-US" sz="1600" b="1" dirty="0">
                <a:solidFill>
                  <a:srgbClr val="FF0000"/>
                </a:solidFill>
              </a:rPr>
              <a:t>PRETEST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pada</a:t>
            </a:r>
            <a:r>
              <a:rPr lang="en-US" sz="1200" dirty="0">
                <a:solidFill>
                  <a:prstClr val="black"/>
                </a:solidFill>
              </a:rPr>
              <a:t> guru </a:t>
            </a:r>
            <a:r>
              <a:rPr lang="en-US" sz="1200" dirty="0" err="1">
                <a:solidFill>
                  <a:prstClr val="black"/>
                </a:solidFill>
              </a:rPr>
              <a:t>pembelajar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adalah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hasil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UKGTK1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082706" y="6129343"/>
            <a:ext cx="4645483" cy="378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32" tIns="60916" rIns="121832" bIns="60916" anchor="t"/>
          <a:lstStyle/>
          <a:p>
            <a:pPr algn="ctr" defTabSz="1079368">
              <a:defRPr/>
            </a:pPr>
            <a:r>
              <a:rPr lang="en-US" sz="1600" b="1" dirty="0">
                <a:solidFill>
                  <a:srgbClr val="FF0000"/>
                </a:solidFill>
              </a:rPr>
              <a:t>POSTTEST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pada</a:t>
            </a:r>
            <a:r>
              <a:rPr lang="en-US" sz="1200" dirty="0">
                <a:solidFill>
                  <a:prstClr val="black"/>
                </a:solidFill>
              </a:rPr>
              <a:t> guru </a:t>
            </a:r>
            <a:r>
              <a:rPr lang="en-US" sz="1200" dirty="0" err="1">
                <a:solidFill>
                  <a:prstClr val="black"/>
                </a:solidFill>
              </a:rPr>
              <a:t>pembelajar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merupakan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hasil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UKGTK2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 bwMode="auto">
          <a:xfrm rot="5400000">
            <a:off x="8801714" y="4525220"/>
            <a:ext cx="3064231" cy="3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32" tIns="60916" rIns="121832" bIns="60916" anchor="t"/>
          <a:lstStyle/>
          <a:p>
            <a:pPr algn="ctr" defTabSz="1079368">
              <a:defRPr/>
            </a:pPr>
            <a:r>
              <a:rPr lang="en-US" sz="1500" b="1" dirty="0">
                <a:solidFill>
                  <a:prstClr val="black"/>
                </a:solidFill>
              </a:rPr>
              <a:t>Delta</a:t>
            </a:r>
            <a:r>
              <a:rPr lang="en-US" sz="1500" b="1" dirty="0">
                <a:solidFill>
                  <a:srgbClr val="FF0000"/>
                </a:solidFill>
              </a:rPr>
              <a:t> PRETEST </a:t>
            </a:r>
            <a:r>
              <a:rPr lang="en-US" sz="1500" b="1" dirty="0" err="1">
                <a:solidFill>
                  <a:prstClr val="black"/>
                </a:solidFill>
              </a:rPr>
              <a:t>dan</a:t>
            </a:r>
            <a:r>
              <a:rPr lang="en-US" sz="1500" b="1" dirty="0">
                <a:solidFill>
                  <a:srgbClr val="FF0000"/>
                </a:solidFill>
              </a:rPr>
              <a:t> POSTTEST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algn="ctr" defTabSz="1079368">
              <a:defRPr/>
            </a:pPr>
            <a:r>
              <a:rPr lang="en-US" sz="1100" dirty="0" err="1">
                <a:solidFill>
                  <a:prstClr val="black"/>
                </a:solidFill>
              </a:rPr>
              <a:t>adalah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hasil</a:t>
            </a:r>
            <a:r>
              <a:rPr lang="en-US" sz="1100" dirty="0">
                <a:solidFill>
                  <a:prstClr val="black"/>
                </a:solidFill>
              </a:rPr>
              <a:t> guru </a:t>
            </a:r>
            <a:r>
              <a:rPr lang="en-US" sz="1100" dirty="0" err="1">
                <a:solidFill>
                  <a:prstClr val="black"/>
                </a:solidFill>
              </a:rPr>
              <a:t>belajar</a:t>
            </a:r>
            <a:endParaRPr lang="id-ID" sz="1500" b="1" dirty="0">
              <a:solidFill>
                <a:srgbClr val="FF000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975564" y="1916832"/>
            <a:ext cx="1363216" cy="91291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800" b="1" dirty="0" err="1">
                <a:solidFill>
                  <a:prstClr val="black"/>
                </a:solidFill>
              </a:rPr>
              <a:t>Modul</a:t>
            </a:r>
            <a:endParaRPr lang="en-GB" sz="4000" b="1" dirty="0">
              <a:solidFill>
                <a:prstClr val="black"/>
              </a:solidFill>
            </a:endParaRPr>
          </a:p>
        </p:txBody>
      </p:sp>
      <p:cxnSp>
        <p:nvCxnSpPr>
          <p:cNvPr id="99" name="Elbow Connector 98"/>
          <p:cNvCxnSpPr>
            <a:stCxn id="98" idx="3"/>
            <a:endCxn id="69" idx="3"/>
          </p:cNvCxnSpPr>
          <p:nvPr/>
        </p:nvCxnSpPr>
        <p:spPr>
          <a:xfrm>
            <a:off x="4338780" y="2373289"/>
            <a:ext cx="4936" cy="1244443"/>
          </a:xfrm>
          <a:prstGeom prst="bentConnector3">
            <a:avLst>
              <a:gd name="adj1" fmla="val 473128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0032348" y="2179404"/>
            <a:ext cx="1224136" cy="385545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en-GB" sz="2000" b="1" dirty="0">
                <a:solidFill>
                  <a:prstClr val="black"/>
                </a:solidFill>
              </a:rPr>
              <a:t>Login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7743344" y="1634264"/>
            <a:ext cx="776837" cy="1146671"/>
            <a:chOff x="5076056" y="1844828"/>
            <a:chExt cx="776837" cy="1146670"/>
          </a:xfrm>
        </p:grpSpPr>
        <p:grpSp>
          <p:nvGrpSpPr>
            <p:cNvPr id="102" name="Group 101"/>
            <p:cNvGrpSpPr/>
            <p:nvPr/>
          </p:nvGrpSpPr>
          <p:grpSpPr>
            <a:xfrm>
              <a:off x="5076056" y="1844828"/>
              <a:ext cx="776837" cy="1146670"/>
              <a:chOff x="1511307" y="4775435"/>
              <a:chExt cx="1135278" cy="1585507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511307" y="4775435"/>
                <a:ext cx="1135278" cy="121772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368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Title 1"/>
              <p:cNvSpPr txBox="1">
                <a:spLocks/>
              </p:cNvSpPr>
              <p:nvPr/>
            </p:nvSpPr>
            <p:spPr>
              <a:xfrm>
                <a:off x="1552661" y="5926695"/>
                <a:ext cx="1062026" cy="434247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kern="1200" spc="-100" baseline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200" b="1" dirty="0"/>
                  <a:t>Mobile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181345" y="1952940"/>
              <a:ext cx="563691" cy="557799"/>
              <a:chOff x="751114" y="2800149"/>
              <a:chExt cx="1777388" cy="164142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751114" y="2800149"/>
                <a:ext cx="967374" cy="1641423"/>
                <a:chOff x="632346" y="1604415"/>
                <a:chExt cx="2785914" cy="5176527"/>
              </a:xfrm>
            </p:grpSpPr>
            <p:pic>
              <p:nvPicPr>
                <p:cNvPr id="108" name="Picture 2" descr="C:\Users\P4TKIPA\Downloads\cellNexus-one-ilnanny1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773" r="23141"/>
                <a:stretch/>
              </p:blipFill>
              <p:spPr bwMode="auto">
                <a:xfrm flipH="1">
                  <a:off x="632346" y="1604415"/>
                  <a:ext cx="2785914" cy="51765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8" descr="C:\Users\P4TKIPA\Downloads\2e4ac7a7-54e9-431f-b94b-6318bf37b803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3726" y="2214130"/>
                  <a:ext cx="2316043" cy="35274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 rot="18536640">
                <a:off x="1302002" y="2968492"/>
                <a:ext cx="850304" cy="1602696"/>
                <a:chOff x="2448897" y="2366326"/>
                <a:chExt cx="1961575" cy="3776686"/>
              </a:xfrm>
            </p:grpSpPr>
            <p:pic>
              <p:nvPicPr>
                <p:cNvPr id="106" name="Picture 9" descr="C:\Users\P4TKIPA\Downloads\samsung-galaxy-note5-black-sapphire-spin.0001.pn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84" t="4684" r="28691" b="14404"/>
                <a:stretch/>
              </p:blipFill>
              <p:spPr bwMode="auto">
                <a:xfrm>
                  <a:off x="2448897" y="2366326"/>
                  <a:ext cx="1961575" cy="37766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7" descr="C:\Users\P4TKIPA\Downloads\c810bc1e-adfa-475b-a548-03a28e2baaad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1787" y="2769703"/>
                  <a:ext cx="1712501" cy="300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2902231" y="68628"/>
            <a:ext cx="8421289" cy="574323"/>
            <a:chOff x="0" y="118373"/>
            <a:chExt cx="9144002" cy="574323"/>
          </a:xfrm>
        </p:grpSpPr>
        <p:sp>
          <p:nvSpPr>
            <p:cNvPr id="113" name="TextBox 112"/>
            <p:cNvSpPr txBox="1"/>
            <p:nvPr/>
          </p:nvSpPr>
          <p:spPr>
            <a:xfrm>
              <a:off x="202738" y="118373"/>
              <a:ext cx="8941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256247" algn="ctr" defTabSz="1079368" fontAlgn="b">
                <a:spcBef>
                  <a:spcPct val="0"/>
                </a:spcBef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Desain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Guru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Pembelajar</a:t>
              </a:r>
              <a:endPara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0" y="692696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35" indent="-285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074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880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687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532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358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184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30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18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125" y="3643313"/>
            <a:ext cx="4214843" cy="269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323" y="3786232"/>
            <a:ext cx="4140220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6405" y="285728"/>
            <a:ext cx="4221507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8689" y="285730"/>
            <a:ext cx="42963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-1920000">
            <a:off x="3966756" y="2300532"/>
            <a:ext cx="2376264" cy="553997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pPr algn="ctr" defTabSz="913374"/>
            <a:r>
              <a:rPr lang="en-US" sz="2800" b="1" i="1" dirty="0" err="1">
                <a:solidFill>
                  <a:srgbClr val="FF0000"/>
                </a:solidFill>
              </a:rPr>
              <a:t>Tatap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Muka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-1920000">
            <a:off x="8143221" y="2723376"/>
            <a:ext cx="2376264" cy="553997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pPr algn="ctr" defTabSz="913374"/>
            <a:r>
              <a:rPr lang="en-US" sz="2800" b="1" i="1" dirty="0" err="1">
                <a:solidFill>
                  <a:srgbClr val="FF0000"/>
                </a:solidFill>
              </a:rPr>
              <a:t>Kombinasi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-1920000">
            <a:off x="8064332" y="5037472"/>
            <a:ext cx="3529647" cy="553997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pPr algn="ctr" defTabSz="913374"/>
            <a:r>
              <a:rPr lang="en-US" sz="2800" b="1" i="1" dirty="0" err="1">
                <a:solidFill>
                  <a:srgbClr val="FF0000"/>
                </a:solidFill>
              </a:rPr>
              <a:t>Instruktur</a:t>
            </a:r>
            <a:r>
              <a:rPr lang="en-US" sz="2800" b="1" i="1" dirty="0">
                <a:solidFill>
                  <a:srgbClr val="FF0000"/>
                </a:solidFill>
              </a:rPr>
              <a:t>/Mentor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8502" y="836735"/>
            <a:ext cx="1766571" cy="859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1832" tIns="60916" rIns="121832" bIns="60916" rtlCol="0">
            <a:spAutoFit/>
          </a:bodyPr>
          <a:lstStyle/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2613" y="836735"/>
            <a:ext cx="1766571" cy="859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1832" tIns="60916" rIns="121832" bIns="60916" rtlCol="0">
            <a:spAutoFit/>
          </a:bodyPr>
          <a:lstStyle/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8502" y="4221133"/>
            <a:ext cx="1766571" cy="859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1832" tIns="60916" rIns="121832" bIns="60916" rtlCol="0">
            <a:spAutoFit/>
          </a:bodyPr>
          <a:lstStyle/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8982" y="4221133"/>
            <a:ext cx="1766571" cy="859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1832" tIns="60916" rIns="121832" bIns="60916" rtlCol="0">
            <a:spAutoFit/>
          </a:bodyPr>
          <a:lstStyle/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  <a:p>
            <a:pPr defTabSz="1079368"/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35" indent="-285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074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880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687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532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358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184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30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655" y="356661"/>
            <a:ext cx="5187745" cy="4924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pPr defTabSz="1079368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Jenis dan Model Guru Pembelajar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5558" y="874181"/>
            <a:ext cx="3375375" cy="4312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endParaRPr lang="id-ID" sz="150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4789" y="1397153"/>
            <a:ext cx="1760547" cy="110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0015" y="2708469"/>
            <a:ext cx="1765320" cy="10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0071" y="3991113"/>
            <a:ext cx="1765321" cy="10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95171" y="863773"/>
            <a:ext cx="2700300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id-ID" sz="1300" b="1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PROFIL GURU HASIL UKG</a:t>
            </a:r>
          </a:p>
        </p:txBody>
      </p:sp>
      <p:pic>
        <p:nvPicPr>
          <p:cNvPr id="9" name="Picture 2" descr="http://www.centralemployment.co.uk/wp-content/uploads/2015/07/trainin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217" y="1423853"/>
            <a:ext cx="1419209" cy="11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720691" y="3923605"/>
            <a:ext cx="1282612" cy="1263280"/>
            <a:chOff x="3481758" y="3610579"/>
            <a:chExt cx="1368119" cy="13474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1758" y="3610579"/>
              <a:ext cx="1368119" cy="13474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0840310">
              <a:off x="3587979" y="3715474"/>
              <a:ext cx="921728" cy="344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79368"/>
              <a:r>
                <a:rPr lang="id-ID" sz="15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Daring</a:t>
              </a:r>
              <a:endParaRPr lang="en-GB" sz="15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5705" y="2843488"/>
            <a:ext cx="2163601" cy="843085"/>
            <a:chOff x="4288415" y="3024847"/>
            <a:chExt cx="2307841" cy="8992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8415" y="3024847"/>
              <a:ext cx="723666" cy="8992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813" y="3058013"/>
              <a:ext cx="1364443" cy="8661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35912" y="3140660"/>
              <a:ext cx="381643" cy="541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79368"/>
              <a:r>
                <a:rPr lang="id-ID" sz="2700" b="1" dirty="0">
                  <a:solidFill>
                    <a:prstClr val="black"/>
                  </a:solidFill>
                </a:rPr>
                <a:t>+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38040" y="874196"/>
            <a:ext cx="3037101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id-ID" sz="1300" b="1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DESAIN GURU PEMBELAJAR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15381" y="1628352"/>
            <a:ext cx="1350151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Mempelajari </a:t>
            </a:r>
          </a:p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8-10 Modul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15381" y="2978558"/>
            <a:ext cx="1350151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Mempelajari </a:t>
            </a:r>
          </a:p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6-8 Modul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15381" y="4278785"/>
            <a:ext cx="1350151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Mempelajari </a:t>
            </a:r>
          </a:p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3-5 Modul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03052" y="1695880"/>
            <a:ext cx="1350151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Tatap Muka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03059" y="2911050"/>
            <a:ext cx="1417657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Daring Kombinasi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70581" y="4319146"/>
            <a:ext cx="1350151" cy="46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Daring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0112" y="874181"/>
            <a:ext cx="3375375" cy="4312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endParaRPr lang="id-ID" sz="15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90111" y="2586815"/>
            <a:ext cx="7020780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90111" y="3923605"/>
            <a:ext cx="7020780" cy="10379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90111" y="1358320"/>
            <a:ext cx="702078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306269" y="5328925"/>
            <a:ext cx="5262339" cy="1137915"/>
            <a:chOff x="2465933" y="5684185"/>
            <a:chExt cx="5613161" cy="1213775"/>
          </a:xfrm>
        </p:grpSpPr>
        <p:grpSp>
          <p:nvGrpSpPr>
            <p:cNvPr id="29" name="Group 28"/>
            <p:cNvGrpSpPr/>
            <p:nvPr/>
          </p:nvGrpSpPr>
          <p:grpSpPr>
            <a:xfrm>
              <a:off x="2537941" y="5684185"/>
              <a:ext cx="5397137" cy="1114355"/>
              <a:chOff x="2104683" y="5684185"/>
              <a:chExt cx="5397137" cy="1114355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104683" y="5684185"/>
                <a:ext cx="1866943" cy="1114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3906093" y="6047187"/>
                <a:ext cx="1728192" cy="490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79368"/>
                <a:r>
                  <a:rPr lang="id-ID" sz="1300" dirty="0">
                    <a:solidFill>
                      <a:sysClr val="windowText" lastClr="000000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Mempelajari </a:t>
                </a:r>
              </a:p>
              <a:p>
                <a:pPr defTabSz="1079368"/>
                <a:r>
                  <a:rPr lang="id-ID" sz="1300" dirty="0">
                    <a:solidFill>
                      <a:sysClr val="windowText" lastClr="000000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0-2 Modul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57604" y="5995994"/>
                <a:ext cx="1944216" cy="490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368"/>
                <a:r>
                  <a:rPr lang="id-ID" sz="1300" dirty="0">
                    <a:solidFill>
                      <a:sysClr val="windowText" lastClr="000000"/>
                    </a:solidFill>
                    <a:latin typeface="Avenir Next" charset="0"/>
                    <a:ea typeface="Avenir Next" charset="0"/>
                    <a:cs typeface="Avenir Next" charset="0"/>
                  </a:rPr>
                  <a:t>Instruktur/Mentor</a:t>
                </a: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5202237" y="6093083"/>
                <a:ext cx="288032" cy="296557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368"/>
                <a:endParaRPr lang="id-ID" sz="15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465933" y="5684185"/>
              <a:ext cx="5613161" cy="12137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500">
                <a:solidFill>
                  <a:prstClr val="white"/>
                </a:solidFill>
              </a:endParaRPr>
            </a:p>
          </p:txBody>
        </p:sp>
      </p:grpSp>
      <p:sp>
        <p:nvSpPr>
          <p:cNvPr id="35" name="Shape 24"/>
          <p:cNvSpPr>
            <a:spLocks/>
          </p:cNvSpPr>
          <p:nvPr/>
        </p:nvSpPr>
        <p:spPr bwMode="auto">
          <a:xfrm rot="469543" flipH="1">
            <a:off x="9650614" y="3158098"/>
            <a:ext cx="1582225" cy="2108091"/>
          </a:xfrm>
          <a:custGeom>
            <a:avLst/>
            <a:gdLst>
              <a:gd name="T0" fmla="*/ 1103158 w 2206703"/>
              <a:gd name="T1" fmla="*/ 0 h 1446845"/>
              <a:gd name="T2" fmla="*/ 2206313 w 2206703"/>
              <a:gd name="T3" fmla="*/ 725814 h 1446845"/>
              <a:gd name="T4" fmla="*/ 1103158 w 2206703"/>
              <a:gd name="T5" fmla="*/ 1451627 h 1446845"/>
              <a:gd name="T6" fmla="*/ 0 w 2206703"/>
              <a:gd name="T7" fmla="*/ 725814 h 1446845"/>
              <a:gd name="T8" fmla="*/ 0 w 2206703"/>
              <a:gd name="T9" fmla="*/ 1451627 h 1446845"/>
              <a:gd name="T10" fmla="*/ 1732145 w 2206703"/>
              <a:gd name="T11" fmla="*/ 0 h 1446845"/>
              <a:gd name="T12" fmla="*/ 2206313 w 2206703"/>
              <a:gd name="T13" fmla="*/ 227253 h 1446845"/>
              <a:gd name="T14" fmla="*/ 1799476 w 2206703"/>
              <a:gd name="T15" fmla="*/ 599668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 defTabSz="1079368">
              <a:defRPr/>
            </a:pPr>
            <a:endParaRPr lang="id-ID" sz="1500">
              <a:solidFill>
                <a:prstClr val="black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898050" y="1822888"/>
            <a:ext cx="270031" cy="27802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endParaRPr lang="id-ID" sz="1500">
              <a:solidFill>
                <a:prstClr val="white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898050" y="2978558"/>
            <a:ext cx="270031" cy="27802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endParaRPr lang="id-ID" sz="1500">
              <a:solidFill>
                <a:prstClr val="white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898050" y="4387334"/>
            <a:ext cx="270031" cy="27802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endParaRPr lang="id-ID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>
            <a:off x="2650795" y="4293096"/>
            <a:ext cx="3829248" cy="2208245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ln w="3175"/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5446" tIns="304771" rIns="304771" bIns="882733" spcCol="1693"/>
          <a:lstStyle/>
          <a:p>
            <a:pPr marL="380981" lvl="1" indent="-380981" defTabSz="231128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3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960103" y="4581133"/>
            <a:ext cx="4215905" cy="1930895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ln w="3175"/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5446" tIns="304771" rIns="304771" bIns="882733" spcCol="1693"/>
          <a:lstStyle/>
          <a:p>
            <a:pPr marL="380981" lvl="1" indent="-380981" defTabSz="231128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3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itchFamily="34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13" indent="-2857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20" indent="-22858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98" indent="-22858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52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29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006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37" y="1473600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8" tIns="45706" rIns="91408" bIns="45706" anchor="ctr"/>
          <a:lstStyle/>
          <a:p>
            <a:pPr defTabSz="457019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8" tIns="45706" rIns="91408" bIns="45706" anchor="ctr"/>
          <a:lstStyle/>
          <a:p>
            <a:pPr defTabSz="457019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232" y="1906783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8" tIns="45706" rIns="91408" bIns="45706" anchor="ctr"/>
          <a:lstStyle/>
          <a:p>
            <a:pPr defTabSz="457019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8" tIns="45706" rIns="91408" bIns="45706" anchor="ctr"/>
          <a:lstStyle/>
          <a:p>
            <a:pPr defTabSz="457019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232" y="28452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08" tIns="45706" rIns="91408" bIns="45706" anchor="ctr"/>
          <a:lstStyle/>
          <a:p>
            <a:pPr defTabSz="457019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66536" y="2596248"/>
            <a:ext cx="1975493" cy="159745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163571" y="762000"/>
            <a:ext cx="3809233" cy="1516776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ln w="3175"/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5446" tIns="304771" rIns="304771" bIns="882733" spcCol="1693"/>
          <a:lstStyle/>
          <a:p>
            <a:pPr marL="380981" lvl="1" indent="-380981" defTabSz="231128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3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55575" y="740703"/>
            <a:ext cx="4105812" cy="1632181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ln w="3175"/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5446" tIns="304771" rIns="304771" bIns="882733" spcCol="1693"/>
          <a:lstStyle/>
          <a:p>
            <a:pPr marL="380981" lvl="1" indent="-380981" defTabSz="231128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3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47595" y="2468896"/>
            <a:ext cx="3700236" cy="1536171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ln w="3175"/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5446" tIns="304771" rIns="304771" bIns="882733" spcCol="1693"/>
          <a:lstStyle/>
          <a:p>
            <a:pPr marL="380981" lvl="1" indent="-380981" defTabSz="231128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3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142033" y="2375997"/>
            <a:ext cx="3618599" cy="1891209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ln w="3175"/>
        </p:spPr>
        <p:style>
          <a:lnRef idx="2">
            <a:schemeClr val="accent4">
              <a:hueOff val="3465231"/>
              <a:satOff val="-15989"/>
              <a:lumOff val="58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75446" tIns="304771" rIns="304771" bIns="882733" spcCol="1693"/>
          <a:lstStyle/>
          <a:p>
            <a:pPr marL="380981" lvl="1" indent="-380981" defTabSz="231128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3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64156" y="1271870"/>
            <a:ext cx="4724963" cy="4037351"/>
            <a:chOff x="1981200" y="1325562"/>
            <a:chExt cx="4438650" cy="4618038"/>
          </a:xfrm>
        </p:grpSpPr>
        <p:grpSp>
          <p:nvGrpSpPr>
            <p:cNvPr id="26" name="Group 25"/>
            <p:cNvGrpSpPr/>
            <p:nvPr/>
          </p:nvGrpSpPr>
          <p:grpSpPr>
            <a:xfrm>
              <a:off x="1981200" y="1325562"/>
              <a:ext cx="4438650" cy="4618038"/>
              <a:chOff x="1981200" y="1295400"/>
              <a:chExt cx="4438650" cy="461803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408486" y="1295400"/>
                <a:ext cx="2011364" cy="2303463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0" y="0"/>
                    </a:moveTo>
                    <a:cubicBezTo>
                      <a:pt x="1295816" y="0"/>
                      <a:pt x="2346282" y="1050466"/>
                      <a:pt x="2346282" y="2346282"/>
                    </a:cubicBezTo>
                    <a:lnTo>
                      <a:pt x="0" y="2346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3465231"/>
                  <a:satOff val="-15989"/>
                  <a:lumOff val="588"/>
                  <a:alphaOff val="0"/>
                </a:schemeClr>
              </a:fillRef>
              <a:effectRef idx="0">
                <a:schemeClr val="accent4">
                  <a:hueOff val="3465231"/>
                  <a:satOff val="-15989"/>
                  <a:lumOff val="5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0256" tIns="957466" rIns="957466" bIns="270256" spcCol="1270" anchor="ctr"/>
              <a:lstStyle/>
              <a:p>
                <a:pPr algn="ctr" defTabSz="22520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70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981200" y="1295400"/>
                <a:ext cx="2352675" cy="2303463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0" y="2346282"/>
                    </a:moveTo>
                    <a:cubicBezTo>
                      <a:pt x="0" y="1050466"/>
                      <a:pt x="1050466" y="0"/>
                      <a:pt x="2346282" y="0"/>
                    </a:cubicBezTo>
                    <a:lnTo>
                      <a:pt x="2346282" y="2346282"/>
                    </a:lnTo>
                    <a:lnTo>
                      <a:pt x="0" y="234628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57466" tIns="957466" rIns="270256" bIns="270256" spcCol="1270" anchor="ctr"/>
              <a:lstStyle/>
              <a:p>
                <a:pPr algn="ctr" defTabSz="22520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70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408486" y="3671888"/>
                <a:ext cx="2011363" cy="2241550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2346282" y="0"/>
                    </a:moveTo>
                    <a:cubicBezTo>
                      <a:pt x="2346282" y="1295816"/>
                      <a:pt x="1295816" y="2346282"/>
                      <a:pt x="0" y="2346282"/>
                    </a:cubicBezTo>
                    <a:lnTo>
                      <a:pt x="0" y="0"/>
                    </a:lnTo>
                    <a:lnTo>
                      <a:pt x="2346282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6930462"/>
                  <a:satOff val="-31979"/>
                  <a:lumOff val="1177"/>
                  <a:alphaOff val="0"/>
                </a:schemeClr>
              </a:fillRef>
              <a:effectRef idx="0">
                <a:schemeClr val="accent4">
                  <a:hueOff val="6930462"/>
                  <a:satOff val="-31979"/>
                  <a:lumOff val="1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0256" tIns="270257" rIns="957467" bIns="957466" spcCol="1270" anchor="ctr"/>
              <a:lstStyle/>
              <a:p>
                <a:pPr algn="ctr" defTabSz="22520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700" dirty="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981200" y="3671888"/>
                <a:ext cx="2352675" cy="2241550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2346282" y="2346282"/>
                    </a:moveTo>
                    <a:cubicBezTo>
                      <a:pt x="1050466" y="2346282"/>
                      <a:pt x="0" y="1295816"/>
                      <a:pt x="0" y="0"/>
                    </a:cubicBezTo>
                    <a:lnTo>
                      <a:pt x="2346282" y="0"/>
                    </a:lnTo>
                    <a:lnTo>
                      <a:pt x="2346282" y="234628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0395693"/>
                  <a:satOff val="-47968"/>
                  <a:lumOff val="1765"/>
                  <a:alphaOff val="0"/>
                </a:schemeClr>
              </a:fillRef>
              <a:effectRef idx="0">
                <a:schemeClr val="accent4">
                  <a:hueOff val="10395693"/>
                  <a:satOff val="-47968"/>
                  <a:lumOff val="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57466" tIns="270256" rIns="270257" bIns="957465" spcCol="1270" anchor="ctr"/>
              <a:lstStyle/>
              <a:p>
                <a:pPr algn="ctr" defTabSz="22520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3700" dirty="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514161" y="2629716"/>
                <a:ext cx="1869280" cy="216294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544888" y="3459162"/>
              <a:ext cx="1891321" cy="4778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768">
                <a:spcBef>
                  <a:spcPct val="0"/>
                </a:spcBef>
                <a:defRPr/>
              </a:pPr>
              <a:r>
                <a:rPr lang="en-US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Standar</a:t>
              </a: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Pendidikan</a:t>
              </a: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Guru </a:t>
              </a:r>
            </a:p>
            <a:p>
              <a:pPr algn="ctr" defTabSz="1218768">
                <a:spcBef>
                  <a:spcPct val="0"/>
                </a:spcBef>
                <a:defRPr/>
              </a:pPr>
              <a:r>
                <a:rPr lang="en-US" sz="1200" b="1" i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Terhitung</a:t>
              </a:r>
              <a:r>
                <a:rPr lang="en-US" sz="1200" b="1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 defTabSz="1218768">
                <a:spcBef>
                  <a:spcPct val="0"/>
                </a:spcBef>
                <a:defRPr/>
              </a:pPr>
              <a:r>
                <a:rPr lang="en-US" sz="1200" b="1" i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sejak</a:t>
              </a:r>
              <a:r>
                <a:rPr lang="en-US" sz="1200" b="1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30 </a:t>
              </a:r>
              <a:r>
                <a:rPr lang="en-US" sz="1200" b="1" i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Desember</a:t>
              </a:r>
              <a:r>
                <a:rPr lang="en-US" sz="1200" b="1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 defTabSz="1218768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2005</a:t>
              </a:r>
              <a:endParaRPr lang="en-US" sz="1500" b="1" i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6" name="Rectangle 90"/>
          <p:cNvSpPr>
            <a:spLocks noChangeArrowheads="1"/>
          </p:cNvSpPr>
          <p:nvPr/>
        </p:nvSpPr>
        <p:spPr bwMode="auto">
          <a:xfrm>
            <a:off x="2255579" y="740703"/>
            <a:ext cx="4020775" cy="16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r" defTabSz="609570">
              <a:defRPr/>
            </a:pPr>
            <a:r>
              <a:rPr lang="en-US" sz="16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Guru </a:t>
            </a:r>
            <a:r>
              <a:rPr lang="en-US" sz="16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Profesional</a:t>
            </a:r>
            <a:endParaRPr lang="en-US" sz="16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  <a:p>
            <a:pPr algn="r" defTabSz="1218768"/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Guru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wajib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memiliki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kualifikasi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akademik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kompetensi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sertifikat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pendidik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sehat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jasmani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dan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rohani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serta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memiliki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kemampuan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untuk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mewujudkan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tujuan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pendidikan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nasional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. </a:t>
            </a:r>
          </a:p>
          <a:p>
            <a:pPr algn="r" defTabSz="1218768"/>
            <a:r>
              <a:rPr lang="en-US" sz="1500" b="1" dirty="0" err="1">
                <a:solidFill>
                  <a:srgbClr val="FF0000"/>
                </a:solidFill>
                <a:latin typeface="Arial Narrow" pitchFamily="34" charset="0"/>
              </a:rPr>
              <a:t>Pasal</a:t>
            </a:r>
            <a:r>
              <a:rPr lang="en-US" sz="1500" b="1" dirty="0">
                <a:solidFill>
                  <a:srgbClr val="FF0000"/>
                </a:solidFill>
                <a:latin typeface="Arial Narrow" pitchFamily="34" charset="0"/>
              </a:rPr>
              <a:t> 8 UU14/2005 </a:t>
            </a:r>
            <a:r>
              <a:rPr lang="en-US" sz="15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Guru &amp; </a:t>
            </a:r>
            <a:r>
              <a:rPr lang="en-US" sz="15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Dosen</a:t>
            </a:r>
            <a:endParaRPr lang="en-US" sz="1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Rectangle 90"/>
          <p:cNvSpPr>
            <a:spLocks noChangeArrowheads="1"/>
          </p:cNvSpPr>
          <p:nvPr/>
        </p:nvSpPr>
        <p:spPr bwMode="auto">
          <a:xfrm>
            <a:off x="2447595" y="2468895"/>
            <a:ext cx="3626536" cy="16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r" defTabSz="609570">
              <a:defRPr/>
            </a:pPr>
            <a:r>
              <a:rPr lang="en-US" sz="16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Kompetensi</a:t>
            </a:r>
            <a:endParaRPr lang="en-US" sz="16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  <a:p>
            <a:pPr algn="r" defTabSz="1218768"/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Kompetensi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meliputi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kompetensi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pedagogik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kompetensi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kepribadian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kompetensi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sosial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,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dan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kompetensi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profesional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yang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diperoleh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melalui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pendidikan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rgbClr val="17375E"/>
                </a:solidFill>
                <a:latin typeface="Arial Narrow" pitchFamily="34" charset="0"/>
              </a:rPr>
              <a:t>profesi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</a:p>
          <a:p>
            <a:pPr algn="r" defTabSz="609570">
              <a:defRPr/>
            </a:pPr>
            <a:r>
              <a:rPr lang="nn-NO" sz="15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Pasal 10 UU14/2005 </a:t>
            </a:r>
            <a:r>
              <a:rPr lang="en-US" sz="15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Guru &amp; </a:t>
            </a:r>
            <a:r>
              <a:rPr lang="en-US" sz="15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Dosen</a:t>
            </a:r>
            <a:endParaRPr lang="id-ID" sz="15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3575" y="762001"/>
            <a:ext cx="4012433" cy="14987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Kualifikasi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Akademik</a:t>
            </a:r>
            <a:endParaRPr lang="en-US" sz="17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  <a:p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Kualifikasi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akademik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diperoleh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melalui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pendidikan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tinggi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program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sarjana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atau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program diploma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empat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Pasal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9 UU14/2005 Guru &amp;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Dosen</a:t>
            </a:r>
            <a:endParaRPr lang="en-US" sz="17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8136960" y="2438405"/>
            <a:ext cx="3623669" cy="17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pPr defTabSz="609570">
              <a:defRPr/>
            </a:pP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Hak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Pemilik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Sertifikat</a:t>
            </a:r>
            <a:endParaRPr lang="en-US" sz="17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  <a:p>
            <a:pPr defTabSz="1218768"/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Setiap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orang yang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telah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memperoleh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sertifikat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pendidik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memiliki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kesempatan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yang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sama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untuk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diangkat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menjadi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guru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pada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satuan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pendidikan</a:t>
            </a:r>
            <a:r>
              <a:rPr lang="en-US" sz="17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700" dirty="0" err="1">
                <a:solidFill>
                  <a:srgbClr val="17375E"/>
                </a:solidFill>
                <a:latin typeface="Arial Narrow" pitchFamily="34" charset="0"/>
              </a:rPr>
              <a:t>tertentu</a:t>
            </a:r>
            <a:endParaRPr lang="en-US" sz="1700" dirty="0">
              <a:solidFill>
                <a:srgbClr val="17375E"/>
              </a:solidFill>
              <a:latin typeface="Arial Narrow" pitchFamily="34" charset="0"/>
            </a:endParaRPr>
          </a:p>
          <a:p>
            <a:pPr defTabSz="1218768"/>
            <a:r>
              <a:rPr lang="en-US" sz="16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Pasal</a:t>
            </a:r>
            <a:r>
              <a:rPr lang="en-US" sz="16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12 UU14/2005 Guru &amp; </a:t>
            </a:r>
            <a:r>
              <a:rPr lang="en-US" sz="16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Dosen</a:t>
            </a:r>
            <a:endParaRPr lang="en-US" sz="16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02455" y="4581128"/>
            <a:ext cx="4274133" cy="1806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Pendidikan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Profesi</a:t>
            </a:r>
            <a:endParaRPr lang="en-US" sz="17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  <a:p>
            <a:r>
              <a:rPr lang="id-ID" sz="1700" dirty="0">
                <a:solidFill>
                  <a:srgbClr val="17375E"/>
                </a:solidFill>
                <a:latin typeface="Arial Narrow" pitchFamily="34" charset="0"/>
              </a:rPr>
              <a:t>Pendidikan profesi merupakan pendidikan tinggi setelah program sarjana yang mempersiapkan peserta didik untuk memiliki pekerjaan dengan persyaratan keahlian khusus.</a:t>
            </a:r>
            <a:endParaRPr lang="en-US" sz="1700" dirty="0">
              <a:solidFill>
                <a:srgbClr val="17375E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Penjelasan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Pasal</a:t>
            </a:r>
            <a:r>
              <a:rPr lang="en-US" sz="17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15 UU20/2003 </a:t>
            </a:r>
            <a:r>
              <a:rPr lang="en-US" sz="17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Sisdiknas</a:t>
            </a:r>
            <a:endParaRPr lang="en-US" sz="17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118376"/>
            <a:ext cx="11887200" cy="61555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8768">
              <a:spcBef>
                <a:spcPct val="0"/>
              </a:spcBef>
              <a:defRPr/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Syarat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Menjadi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Guru di Indonesia</a:t>
            </a:r>
            <a:endParaRPr lang="id-ID" sz="3200" b="1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Rectangle 90"/>
          <p:cNvSpPr>
            <a:spLocks noChangeArrowheads="1"/>
          </p:cNvSpPr>
          <p:nvPr/>
        </p:nvSpPr>
        <p:spPr bwMode="auto">
          <a:xfrm>
            <a:off x="2639617" y="4286817"/>
            <a:ext cx="3840427" cy="218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r" defTabSz="609570">
              <a:defRPr/>
            </a:pPr>
            <a:r>
              <a:rPr lang="en-US" sz="15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Penyelenggaran</a:t>
            </a:r>
            <a:r>
              <a:rPr lang="en-US" sz="15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Sertifikasi</a:t>
            </a:r>
            <a:endParaRPr lang="en-US" sz="15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  <a:p>
            <a:pPr defTabSz="1080194"/>
            <a:r>
              <a:rPr lang="en-US" sz="1500" dirty="0">
                <a:solidFill>
                  <a:prstClr val="black"/>
                </a:solidFill>
              </a:rPr>
              <a:t>(1) </a:t>
            </a:r>
            <a:r>
              <a:rPr lang="en-US" sz="1500" dirty="0" err="1">
                <a:solidFill>
                  <a:prstClr val="black"/>
                </a:solidFill>
              </a:rPr>
              <a:t>Sertifikat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pendidik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sebagaimana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dimaksud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dalam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Pasal</a:t>
            </a:r>
            <a:r>
              <a:rPr lang="en-US" sz="1500" dirty="0">
                <a:solidFill>
                  <a:prstClr val="black"/>
                </a:solidFill>
              </a:rPr>
              <a:t> 8 </a:t>
            </a:r>
            <a:r>
              <a:rPr lang="en-US" sz="1500" dirty="0" err="1">
                <a:solidFill>
                  <a:prstClr val="black"/>
                </a:solidFill>
              </a:rPr>
              <a:t>diberikan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kepada</a:t>
            </a:r>
            <a:r>
              <a:rPr lang="en-US" sz="1500" dirty="0">
                <a:solidFill>
                  <a:prstClr val="black"/>
                </a:solidFill>
              </a:rPr>
              <a:t> guru yang </a:t>
            </a:r>
            <a:r>
              <a:rPr lang="en-US" sz="1500" dirty="0" err="1">
                <a:solidFill>
                  <a:prstClr val="black"/>
                </a:solidFill>
              </a:rPr>
              <a:t>telah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memenuhi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persyaratan</a:t>
            </a:r>
            <a:r>
              <a:rPr lang="en-US" sz="1500" dirty="0">
                <a:solidFill>
                  <a:prstClr val="black"/>
                </a:solidFill>
              </a:rPr>
              <a:t>. </a:t>
            </a:r>
          </a:p>
          <a:p>
            <a:pPr defTabSz="1080194"/>
            <a:r>
              <a:rPr lang="en-US" sz="1500" dirty="0">
                <a:solidFill>
                  <a:prstClr val="black"/>
                </a:solidFill>
              </a:rPr>
              <a:t>(2) </a:t>
            </a:r>
            <a:r>
              <a:rPr lang="en-US" sz="1500" dirty="0" err="1">
                <a:solidFill>
                  <a:prstClr val="black"/>
                </a:solidFill>
              </a:rPr>
              <a:t>Sertifikasi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pendidik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diselenggarakan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oleh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perguruan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tinggi</a:t>
            </a:r>
            <a:r>
              <a:rPr lang="en-US" sz="1500" dirty="0">
                <a:solidFill>
                  <a:prstClr val="black"/>
                </a:solidFill>
              </a:rPr>
              <a:t> yang </a:t>
            </a:r>
            <a:r>
              <a:rPr lang="en-US" sz="1500" dirty="0" err="1">
                <a:solidFill>
                  <a:prstClr val="black"/>
                </a:solidFill>
              </a:rPr>
              <a:t>memiliki</a:t>
            </a:r>
            <a:r>
              <a:rPr lang="en-US" sz="1500" dirty="0">
                <a:solidFill>
                  <a:prstClr val="black"/>
                </a:solidFill>
              </a:rPr>
              <a:t> program </a:t>
            </a:r>
            <a:r>
              <a:rPr lang="en-US" sz="1500" dirty="0" err="1">
                <a:solidFill>
                  <a:prstClr val="black"/>
                </a:solidFill>
              </a:rPr>
              <a:t>pengadaan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tenaga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kependidikan</a:t>
            </a:r>
            <a:r>
              <a:rPr lang="en-US" sz="1500" dirty="0">
                <a:solidFill>
                  <a:prstClr val="black"/>
                </a:solidFill>
              </a:rPr>
              <a:t> yang </a:t>
            </a:r>
            <a:r>
              <a:rPr lang="en-US" sz="1500" dirty="0" err="1">
                <a:solidFill>
                  <a:prstClr val="black"/>
                </a:solidFill>
              </a:rPr>
              <a:t>terakreditasi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dan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ditetapkan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oleh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dirty="0" err="1">
                <a:solidFill>
                  <a:prstClr val="black"/>
                </a:solidFill>
              </a:rPr>
              <a:t>Pemerintah</a:t>
            </a:r>
            <a:r>
              <a:rPr lang="en-US" sz="1500" dirty="0">
                <a:solidFill>
                  <a:prstClr val="black"/>
                </a:solidFill>
              </a:rPr>
              <a:t>. </a:t>
            </a:r>
          </a:p>
          <a:p>
            <a:pPr algn="r" defTabSz="609570">
              <a:defRPr/>
            </a:pPr>
            <a:r>
              <a:rPr lang="nn-NO" sz="15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Pasal 11 UU14/2005 </a:t>
            </a:r>
            <a:r>
              <a:rPr lang="en-US" sz="1500" b="1" dirty="0">
                <a:solidFill>
                  <a:srgbClr val="FF0000"/>
                </a:solidFill>
                <a:latin typeface="Century Gothic" pitchFamily="34" charset="0"/>
                <a:cs typeface="Chalkboard"/>
              </a:rPr>
              <a:t>Guru &amp; </a:t>
            </a:r>
            <a:r>
              <a:rPr lang="en-US" sz="1500" b="1" dirty="0" err="1">
                <a:solidFill>
                  <a:srgbClr val="FF0000"/>
                </a:solidFill>
                <a:latin typeface="Century Gothic" pitchFamily="34" charset="0"/>
                <a:cs typeface="Chalkboard"/>
              </a:rPr>
              <a:t>Dosen</a:t>
            </a:r>
            <a:endParaRPr lang="id-ID" sz="1500" b="1" dirty="0">
              <a:solidFill>
                <a:srgbClr val="FF0000"/>
              </a:solidFill>
              <a:latin typeface="Century Gothic" pitchFamily="34" charset="0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00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35" indent="-285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074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880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687" indent="-2284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532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358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6184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30" indent="-2284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20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632" y="356661"/>
            <a:ext cx="3802751" cy="492443"/>
          </a:xfrm>
          <a:prstGeom prst="rect">
            <a:avLst/>
          </a:prstGeom>
          <a:noFill/>
        </p:spPr>
        <p:txBody>
          <a:bodyPr wrap="none" lIns="121832" tIns="60916" rIns="121832" bIns="60916" rtlCol="0">
            <a:spAutoFit/>
          </a:bodyPr>
          <a:lstStyle/>
          <a:p>
            <a:pPr defTabSz="1079368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Desain Guru Pembelajar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2236" y="1230635"/>
            <a:ext cx="2325059" cy="13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39616" y="758096"/>
            <a:ext cx="2128797" cy="5241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id-ID" sz="1300" b="1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Profil Guru</a:t>
            </a:r>
          </a:p>
        </p:txBody>
      </p:sp>
      <p:sp>
        <p:nvSpPr>
          <p:cNvPr id="6" name="Shape 24"/>
          <p:cNvSpPr>
            <a:spLocks/>
          </p:cNvSpPr>
          <p:nvPr/>
        </p:nvSpPr>
        <p:spPr bwMode="auto">
          <a:xfrm rot="233900" flipV="1">
            <a:off x="2683121" y="2527354"/>
            <a:ext cx="436315" cy="702487"/>
          </a:xfrm>
          <a:custGeom>
            <a:avLst/>
            <a:gdLst>
              <a:gd name="T0" fmla="*/ 1103158 w 2206703"/>
              <a:gd name="T1" fmla="*/ 0 h 1446845"/>
              <a:gd name="T2" fmla="*/ 2206313 w 2206703"/>
              <a:gd name="T3" fmla="*/ 725814 h 1446845"/>
              <a:gd name="T4" fmla="*/ 1103158 w 2206703"/>
              <a:gd name="T5" fmla="*/ 1451627 h 1446845"/>
              <a:gd name="T6" fmla="*/ 0 w 2206703"/>
              <a:gd name="T7" fmla="*/ 725814 h 1446845"/>
              <a:gd name="T8" fmla="*/ 0 w 2206703"/>
              <a:gd name="T9" fmla="*/ 1451627 h 1446845"/>
              <a:gd name="T10" fmla="*/ 1732145 w 2206703"/>
              <a:gd name="T11" fmla="*/ 0 h 1446845"/>
              <a:gd name="T12" fmla="*/ 2206313 w 2206703"/>
              <a:gd name="T13" fmla="*/ 227253 h 1446845"/>
              <a:gd name="T14" fmla="*/ 1799476 w 2206703"/>
              <a:gd name="T15" fmla="*/ 599668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 defTabSz="1079368">
              <a:defRPr/>
            </a:pPr>
            <a:endParaRPr lang="id-ID" sz="130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74902" y="3593399"/>
            <a:ext cx="2227748" cy="2092732"/>
            <a:chOff x="2249909" y="3246720"/>
            <a:chExt cx="2376264" cy="2232248"/>
          </a:xfrm>
          <a:effectLst/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8644" y="3640495"/>
              <a:ext cx="1742921" cy="1406426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2249909" y="3246720"/>
              <a:ext cx="2376264" cy="2232248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3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cxnSp>
        <p:nvCxnSpPr>
          <p:cNvPr id="10" name="Curved Connector 9"/>
          <p:cNvCxnSpPr/>
          <p:nvPr/>
        </p:nvCxnSpPr>
        <p:spPr>
          <a:xfrm rot="5400000" flipH="1" flipV="1">
            <a:off x="5803159" y="3262849"/>
            <a:ext cx="610257" cy="663784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1"/>
          <p:cNvSpPr/>
          <p:nvPr/>
        </p:nvSpPr>
        <p:spPr>
          <a:xfrm>
            <a:off x="10558165" y="3899872"/>
            <a:ext cx="742583" cy="72195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id-ID" sz="1300" dirty="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rPr>
              <a:t>Test Akhir</a:t>
            </a:r>
          </a:p>
        </p:txBody>
      </p:sp>
      <p:cxnSp>
        <p:nvCxnSpPr>
          <p:cNvPr id="12" name="Curved Connector 11"/>
          <p:cNvCxnSpPr/>
          <p:nvPr/>
        </p:nvCxnSpPr>
        <p:spPr>
          <a:xfrm>
            <a:off x="10490677" y="3289613"/>
            <a:ext cx="438799" cy="610259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440161" y="2715799"/>
            <a:ext cx="4050451" cy="1147628"/>
            <a:chOff x="4554165" y="1584464"/>
            <a:chExt cx="4320480" cy="1224136"/>
          </a:xfrm>
        </p:grpSpPr>
        <p:sp>
          <p:nvSpPr>
            <p:cNvPr id="14" name="Rectangle 13"/>
            <p:cNvSpPr/>
            <p:nvPr/>
          </p:nvSpPr>
          <p:spPr>
            <a:xfrm>
              <a:off x="4554165" y="1584464"/>
              <a:ext cx="4320480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3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98181" y="1857399"/>
              <a:ext cx="1505310" cy="720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r>
                <a:rPr lang="id-ID" sz="1300" dirty="0">
                  <a:solidFill>
                    <a:sysClr val="windowText" lastClr="000000"/>
                  </a:solidFill>
                  <a:latin typeface="Avenir Next" charset="0"/>
                  <a:ea typeface="Avenir Next" charset="0"/>
                  <a:cs typeface="Avenir Next" charset="0"/>
                </a:rPr>
                <a:t>Tatap Muka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98381" y="1728480"/>
              <a:ext cx="2160240" cy="8791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r>
                <a:rPr lang="id-ID" sz="1300" dirty="0">
                  <a:solidFill>
                    <a:sysClr val="windowText" lastClr="000000"/>
                  </a:solidFill>
                  <a:latin typeface="Avenir Next" charset="0"/>
                  <a:ea typeface="Avenir Next" charset="0"/>
                  <a:cs typeface="Avenir Next" charset="0"/>
                </a:rPr>
                <a:t>P4TK, LPMP, KKG, MGMP, Organisasi Profesi, Lembaga Diklat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210349" y="2065847"/>
              <a:ext cx="288032" cy="29655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3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cxnSp>
        <p:nvCxnSpPr>
          <p:cNvPr id="18" name="Curved Connector 17"/>
          <p:cNvCxnSpPr/>
          <p:nvPr/>
        </p:nvCxnSpPr>
        <p:spPr>
          <a:xfrm flipV="1">
            <a:off x="10490677" y="4621824"/>
            <a:ext cx="438799" cy="588173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26800" y="2259174"/>
            <a:ext cx="2128797" cy="5241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079368"/>
            <a:r>
              <a:rPr lang="id-ID" sz="1300" b="1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Tempat/Lokasi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40161" y="4126355"/>
            <a:ext cx="4050451" cy="2167399"/>
            <a:chOff x="4554165" y="3505948"/>
            <a:chExt cx="4320480" cy="2311892"/>
          </a:xfrm>
        </p:grpSpPr>
        <p:sp>
          <p:nvSpPr>
            <p:cNvPr id="21" name="Rectangle 20"/>
            <p:cNvSpPr/>
            <p:nvPr/>
          </p:nvSpPr>
          <p:spPr>
            <a:xfrm>
              <a:off x="4554165" y="3505948"/>
              <a:ext cx="4320480" cy="2311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3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98181" y="3729606"/>
              <a:ext cx="1580576" cy="720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r>
                <a:rPr lang="id-ID" sz="1300" dirty="0">
                  <a:solidFill>
                    <a:sysClr val="windowText" lastClr="000000"/>
                  </a:solidFill>
                  <a:latin typeface="Avenir Next" charset="0"/>
                  <a:ea typeface="Avenir Next" charset="0"/>
                  <a:cs typeface="Avenir Next" charset="0"/>
                </a:rPr>
                <a:t>Daring Kombinasi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8381" y="3729607"/>
              <a:ext cx="2160240" cy="720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r>
                <a:rPr lang="id-ID" sz="1300" dirty="0">
                  <a:solidFill>
                    <a:sysClr val="windowText" lastClr="000000"/>
                  </a:solidFill>
                  <a:latin typeface="Avenir Next" charset="0"/>
                  <a:ea typeface="Avenir Next" charset="0"/>
                  <a:cs typeface="Avenir Next" charset="0"/>
                </a:rPr>
                <a:t>Sekolah, KKG, MGMP, Rumah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210349" y="3937105"/>
              <a:ext cx="288032" cy="29655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3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70189" y="4953744"/>
              <a:ext cx="1505310" cy="720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r>
                <a:rPr lang="id-ID" sz="1300" dirty="0">
                  <a:solidFill>
                    <a:sysClr val="windowText" lastClr="000000"/>
                  </a:solidFill>
                  <a:latin typeface="Avenir Next" charset="0"/>
                  <a:ea typeface="Avenir Next" charset="0"/>
                  <a:cs typeface="Avenir Next" charset="0"/>
                </a:rPr>
                <a:t>Daring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98381" y="4953745"/>
              <a:ext cx="2160240" cy="720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r>
                <a:rPr lang="id-ID" sz="1300" dirty="0">
                  <a:solidFill>
                    <a:sysClr val="windowText" lastClr="000000"/>
                  </a:solidFill>
                  <a:latin typeface="Avenir Next" charset="0"/>
                  <a:ea typeface="Avenir Next" charset="0"/>
                  <a:cs typeface="Avenir Next" charset="0"/>
                </a:rPr>
                <a:t>Sekolah, KKG, MGMP, Rumah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210349" y="5161244"/>
              <a:ext cx="288032" cy="29655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368"/>
              <a:endParaRPr lang="id-ID" sz="1300">
                <a:solidFill>
                  <a:prstClr val="white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554165" y="4480079"/>
              <a:ext cx="4176464" cy="411248"/>
            </a:xfrm>
            <a:prstGeom prst="round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1193" tIns="35596" rIns="71193" bIns="35596" rtlCol="0" anchor="ctr"/>
            <a:lstStyle/>
            <a:p>
              <a:pPr algn="ctr" defTabSz="1079368"/>
              <a:r>
                <a:rPr lang="en-GB" sz="1300" dirty="0">
                  <a:solidFill>
                    <a:srgbClr val="FF0000"/>
                  </a:solidFill>
                  <a:latin typeface="Avenir Next" charset="0"/>
                  <a:ea typeface="Avenir Next" charset="0"/>
                  <a:cs typeface="Avenir Next" charset="0"/>
                </a:rPr>
                <a:t>Login</a:t>
              </a:r>
              <a:r>
                <a:rPr lang="id-ID" sz="1300" dirty="0">
                  <a:solidFill>
                    <a:srgbClr val="FF0000"/>
                  </a:solidFill>
                  <a:latin typeface="Avenir Next" charset="0"/>
                  <a:ea typeface="Avenir Next" charset="0"/>
                  <a:cs typeface="Avenir Next" charset="0"/>
                </a:rPr>
                <a:t> ke Sistem: 12345 + no UKG </a:t>
              </a:r>
              <a:endParaRPr lang="en-GB" sz="1300" dirty="0">
                <a:solidFill>
                  <a:srgbClr val="FF0000"/>
                </a:solidFill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878972" y="2858843"/>
            <a:ext cx="2645719" cy="533480"/>
          </a:xfrm>
          <a:prstGeom prst="rect">
            <a:avLst/>
          </a:prstGeom>
        </p:spPr>
        <p:txBody>
          <a:bodyPr wrap="square" lIns="121832" tIns="60916" rIns="121832" bIns="60916">
            <a:spAutoFit/>
          </a:bodyPr>
          <a:lstStyle/>
          <a:p>
            <a:pPr algn="ctr" defTabSz="1079368"/>
            <a:r>
              <a:rPr lang="id-ID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Guru Pembelajar </a:t>
            </a:r>
          </a:p>
          <a:p>
            <a:pPr algn="ctr" defTabSz="1079368"/>
            <a:r>
              <a:rPr lang="id-ID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TK, SD, SMP, SMA, SMK</a:t>
            </a:r>
            <a:endParaRPr lang="id-ID" sz="13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6102624" y="4639821"/>
            <a:ext cx="472552" cy="337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H="1">
            <a:off x="5988832" y="5167249"/>
            <a:ext cx="441489" cy="866307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hape 24"/>
          <p:cNvSpPr>
            <a:spLocks/>
          </p:cNvSpPr>
          <p:nvPr/>
        </p:nvSpPr>
        <p:spPr bwMode="auto">
          <a:xfrm flipV="1">
            <a:off x="3303546" y="3566012"/>
            <a:ext cx="436315" cy="702487"/>
          </a:xfrm>
          <a:custGeom>
            <a:avLst/>
            <a:gdLst>
              <a:gd name="T0" fmla="*/ 1103158 w 2206703"/>
              <a:gd name="T1" fmla="*/ 0 h 1446845"/>
              <a:gd name="T2" fmla="*/ 2206313 w 2206703"/>
              <a:gd name="T3" fmla="*/ 725814 h 1446845"/>
              <a:gd name="T4" fmla="*/ 1103158 w 2206703"/>
              <a:gd name="T5" fmla="*/ 1451627 h 1446845"/>
              <a:gd name="T6" fmla="*/ 0 w 2206703"/>
              <a:gd name="T7" fmla="*/ 725814 h 1446845"/>
              <a:gd name="T8" fmla="*/ 0 w 2206703"/>
              <a:gd name="T9" fmla="*/ 1451627 h 1446845"/>
              <a:gd name="T10" fmla="*/ 1732145 w 2206703"/>
              <a:gd name="T11" fmla="*/ 0 h 1446845"/>
              <a:gd name="T12" fmla="*/ 2206313 w 2206703"/>
              <a:gd name="T13" fmla="*/ 227253 h 1446845"/>
              <a:gd name="T14" fmla="*/ 1799476 w 2206703"/>
              <a:gd name="T15" fmla="*/ 599668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 defTabSz="1079368">
              <a:defRPr/>
            </a:pPr>
            <a:endParaRPr lang="id-ID" sz="130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flipH="1" flipV="1">
            <a:off x="4917295" y="1923607"/>
            <a:ext cx="6383408" cy="2337281"/>
          </a:xfrm>
          <a:prstGeom prst="bentConnector3">
            <a:avLst>
              <a:gd name="adj1" fmla="val -3357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91639" y="5821147"/>
            <a:ext cx="2478561" cy="6750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Direktori Modul </a:t>
            </a:r>
          </a:p>
          <a:p>
            <a:pPr algn="ctr"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Guru Pembelajar</a:t>
            </a:r>
          </a:p>
          <a:p>
            <a:pPr algn="ctr" defTabSz="1079368"/>
            <a:r>
              <a:rPr lang="id-ID" sz="1300" dirty="0">
                <a:solidFill>
                  <a:sysClr val="windowText" lastClr="000000"/>
                </a:solidFill>
                <a:latin typeface="Avenir Next" charset="0"/>
                <a:ea typeface="Avenir Next" charset="0"/>
                <a:cs typeface="Avenir Next" charset="0"/>
              </a:rPr>
              <a:t>2.000 Modul</a:t>
            </a:r>
          </a:p>
        </p:txBody>
      </p:sp>
    </p:spTree>
    <p:extLst>
      <p:ext uri="{BB962C8B-B14F-4D97-AF65-F5344CB8AC3E}">
        <p14:creationId xmlns:p14="http://schemas.microsoft.com/office/powerpoint/2010/main" val="318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8780" y="0"/>
            <a:ext cx="12230781" cy="6858000"/>
            <a:chOff x="-38781" y="0"/>
            <a:chExt cx="12230781" cy="6858000"/>
          </a:xfrm>
        </p:grpSpPr>
        <p:sp>
          <p:nvSpPr>
            <p:cNvPr id="6" name="Rectangle 5"/>
            <p:cNvSpPr/>
            <p:nvPr/>
          </p:nvSpPr>
          <p:spPr>
            <a:xfrm>
              <a:off x="-38781" y="2266126"/>
              <a:ext cx="12192000" cy="2305874"/>
            </a:xfrm>
            <a:prstGeom prst="rect">
              <a:avLst/>
            </a:prstGeom>
            <a:solidFill>
              <a:srgbClr val="FF8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Program </a:t>
              </a:r>
              <a:r>
                <a:rPr lang="id-ID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Sertifikasi</a:t>
              </a:r>
              <a:r>
                <a:rPr lang="en-GB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 </a:t>
              </a:r>
              <a:r>
                <a:rPr lang="id-ID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Keahlian</a:t>
              </a:r>
              <a:r>
                <a:rPr lang="en-GB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 </a:t>
              </a:r>
              <a:r>
                <a:rPr lang="id-ID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dan</a:t>
              </a:r>
              <a:r>
                <a:rPr lang="en-GB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 </a:t>
              </a:r>
              <a:r>
                <a:rPr lang="id-ID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Sertifikasi Pendidik</a:t>
              </a:r>
              <a:r>
                <a:rPr lang="en-GB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 </a:t>
              </a:r>
              <a:endParaRPr lang="id-ID" sz="3200" b="1" dirty="0">
                <a:solidFill>
                  <a:schemeClr val="bg1"/>
                </a:solidFill>
                <a:latin typeface="Cambria" panose="02040503050406030204" pitchFamily="18" charset="0"/>
                <a:ea typeface="Helvetica Neue" charset="0"/>
                <a:cs typeface="Helvetica Neue" charset="0"/>
              </a:endParaRPr>
            </a:p>
            <a:p>
              <a:pPr algn="ctr"/>
              <a:r>
                <a:rPr lang="id-ID" sz="55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Bagi</a:t>
              </a:r>
              <a:r>
                <a:rPr lang="en-GB" sz="5500" b="1" dirty="0">
                  <a:solidFill>
                    <a:schemeClr val="bg1"/>
                  </a:solidFill>
                  <a:latin typeface="Cambria" panose="02040503050406030204" pitchFamily="18" charset="0"/>
                  <a:ea typeface="Helvetica Neue" charset="0"/>
                  <a:cs typeface="Helvetica Neue" charset="0"/>
                </a:rPr>
                <a:t> Guru SMK/SMA</a:t>
              </a:r>
              <a:endParaRPr lang="id-ID" sz="5500" b="1" dirty="0">
                <a:solidFill>
                  <a:schemeClr val="bg1"/>
                </a:solidFill>
                <a:latin typeface="Cambria" panose="02040503050406030204" pitchFamily="18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270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0" tIns="45686" rIns="91370" bIns="45686" rtlCol="0" anchor="ctr"/>
            <a:lstStyle/>
            <a:p>
              <a:pPr algn="ctr"/>
              <a:endParaRPr lang="id-ID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1" name="Picture 10" descr="tutwuri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67763" y="256822"/>
              <a:ext cx="582338" cy="58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5410" y="1421983"/>
              <a:ext cx="1206361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Calibri" panose="020F0502020204030204" pitchFamily="34" charset="0"/>
                  <a:ea typeface="Century Gothic" charset="0"/>
                  <a:cs typeface="Century Gothic" charset="0"/>
                </a:rPr>
                <a:t>PEDOMAN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90036" y="4876109"/>
            <a:ext cx="6730411" cy="1077219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/>
            <a:r>
              <a:rPr lang="id-ID" sz="3200" b="1" dirty="0">
                <a:latin typeface="Calibri" panose="020F0502020204030204" pitchFamily="34" charset="0"/>
              </a:rPr>
              <a:t>Upaya Pemenuhan Guru Produktif </a:t>
            </a:r>
          </a:p>
          <a:p>
            <a:pPr algn="ctr"/>
            <a:r>
              <a:rPr lang="id-ID" sz="3200" b="1" dirty="0">
                <a:latin typeface="Calibri" panose="020F0502020204030204" pitchFamily="34" charset="0"/>
              </a:rPr>
              <a:t>Di SMK Tahun 2016 - 2017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3953" y="1496707"/>
            <a:ext cx="6900531" cy="76944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PROGRAM ALIH FUNGSI</a:t>
            </a:r>
          </a:p>
        </p:txBody>
      </p:sp>
    </p:spTree>
    <p:extLst>
      <p:ext uri="{BB962C8B-B14F-4D97-AF65-F5344CB8AC3E}">
        <p14:creationId xmlns:p14="http://schemas.microsoft.com/office/powerpoint/2010/main" val="18956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Terminator 24"/>
          <p:cNvSpPr/>
          <p:nvPr/>
        </p:nvSpPr>
        <p:spPr>
          <a:xfrm>
            <a:off x="903200" y="725215"/>
            <a:ext cx="10605629" cy="5864772"/>
          </a:xfrm>
          <a:prstGeom prst="flowChartTermina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endParaRPr lang="id-ID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81943" y="1250611"/>
            <a:ext cx="1788231" cy="1133040"/>
            <a:chOff x="3678936" y="643038"/>
            <a:chExt cx="1341173" cy="849779"/>
          </a:xfrm>
        </p:grpSpPr>
        <p:pic>
          <p:nvPicPr>
            <p:cNvPr id="1054" name="Picture 30" descr="Hasil gambar untuk kementerian pendidikan dan kebudaya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643038"/>
              <a:ext cx="538826" cy="53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678936" y="1146569"/>
              <a:ext cx="1341173" cy="346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24"/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Pendidikan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dan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Kebudayaan</a:t>
              </a:r>
              <a:endParaRPr lang="en-US" sz="1200" b="1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96672" y="4262302"/>
            <a:ext cx="2145696" cy="1272782"/>
            <a:chOff x="518679" y="4568867"/>
            <a:chExt cx="2145696" cy="1272785"/>
          </a:xfrm>
        </p:grpSpPr>
        <p:pic>
          <p:nvPicPr>
            <p:cNvPr id="1030" name="Picture 6" descr="Hasil gambar untuk kementerian riset teknologi dan pendidikan tinggi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6" r="18906"/>
            <a:stretch/>
          </p:blipFill>
          <p:spPr bwMode="auto">
            <a:xfrm>
              <a:off x="1068731" y="4568867"/>
              <a:ext cx="1003427" cy="92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8679" y="5349213"/>
              <a:ext cx="2145696" cy="492439"/>
            </a:xfrm>
            <a:prstGeom prst="rect">
              <a:avLst/>
            </a:prstGeom>
          </p:spPr>
          <p:txBody>
            <a:bodyPr wrap="square" lIns="121917" tIns="60958" rIns="121917" bIns="60958">
              <a:spAutoFit/>
            </a:bodyPr>
            <a:lstStyle/>
            <a:p>
              <a:pPr algn="ctr" defTabSz="913924"/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Riset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,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Teknologi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,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dan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Pendidikan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Tinggi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54575" y="2892335"/>
            <a:ext cx="1905650" cy="937116"/>
            <a:chOff x="2821939" y="1643267"/>
            <a:chExt cx="1905650" cy="937116"/>
          </a:xfrm>
        </p:grpSpPr>
        <p:pic>
          <p:nvPicPr>
            <p:cNvPr id="1032" name="Picture 8" descr="Hasil gambar untuk kementerian perindustrian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249" y="1643267"/>
              <a:ext cx="781273" cy="68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21939" y="2303384"/>
              <a:ext cx="19056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Perindustrian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15070" y="1388415"/>
            <a:ext cx="2108975" cy="948836"/>
            <a:chOff x="604882" y="2771380"/>
            <a:chExt cx="2108987" cy="948836"/>
          </a:xfrm>
        </p:grpSpPr>
        <p:pic>
          <p:nvPicPr>
            <p:cNvPr id="1028" name="Picture 4" descr="Hasil gambar untuk kementerian tenaga kerj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01"/>
            <a:stretch/>
          </p:blipFill>
          <p:spPr bwMode="auto">
            <a:xfrm>
              <a:off x="1199839" y="2771380"/>
              <a:ext cx="919060" cy="75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04882" y="3443217"/>
              <a:ext cx="21089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Ketenagakerjaan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50355" y="2892362"/>
            <a:ext cx="1899944" cy="1098395"/>
            <a:chOff x="3569702" y="2297315"/>
            <a:chExt cx="1899944" cy="1098391"/>
          </a:xfrm>
        </p:grpSpPr>
        <p:pic>
          <p:nvPicPr>
            <p:cNvPr id="1036" name="Picture 12" descr="Hasil gambar untuk kementerian perhubunga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9" t="15475" r="24759" b="13588"/>
            <a:stretch/>
          </p:blipFill>
          <p:spPr bwMode="auto">
            <a:xfrm>
              <a:off x="4151250" y="2297315"/>
              <a:ext cx="883578" cy="88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569702" y="3118708"/>
              <a:ext cx="1899944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Perhubungan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20260" y="2858495"/>
            <a:ext cx="2069160" cy="1344666"/>
            <a:chOff x="4733737" y="5374566"/>
            <a:chExt cx="2069160" cy="1344667"/>
          </a:xfrm>
        </p:grpSpPr>
        <p:pic>
          <p:nvPicPr>
            <p:cNvPr id="1026" name="Picture 2" descr="Hasil gamba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253" y="5374566"/>
              <a:ext cx="991977" cy="99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733737" y="6257568"/>
              <a:ext cx="2069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24"/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Kelautan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dan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Perikanan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2245" y="1156733"/>
            <a:ext cx="1760483" cy="1295754"/>
            <a:chOff x="6925205" y="1602448"/>
            <a:chExt cx="1760482" cy="1295755"/>
          </a:xfrm>
        </p:grpSpPr>
        <p:pic>
          <p:nvPicPr>
            <p:cNvPr id="1038" name="Picture 14" descr="Hasil gambar untuk kementerian bumn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6" r="19774" b="34612"/>
            <a:stretch/>
          </p:blipFill>
          <p:spPr bwMode="auto">
            <a:xfrm>
              <a:off x="7441431" y="1602448"/>
              <a:ext cx="935404" cy="86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925205" y="2436538"/>
              <a:ext cx="17604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24"/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Badan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Usaha 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Milik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Negara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78299" y="1232792"/>
            <a:ext cx="2153084" cy="1296630"/>
            <a:chOff x="8378298" y="1027833"/>
            <a:chExt cx="2153084" cy="1296631"/>
          </a:xfrm>
        </p:grpSpPr>
        <p:pic>
          <p:nvPicPr>
            <p:cNvPr id="1056" name="Picture 32" descr="Hasil gambar untuk logo kementerian energi dan sumber daya minera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071" y="1027833"/>
              <a:ext cx="834966" cy="83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378298" y="1862799"/>
              <a:ext cx="21530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924"/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af-ZA" sz="1200" b="1" dirty="0">
                  <a:solidFill>
                    <a:srgbClr val="5B9BD5">
                      <a:lumMod val="50000"/>
                    </a:srgbClr>
                  </a:solidFill>
                </a:rPr>
                <a:t>Energi dan Sumber Daya Mineral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12530" y="2858541"/>
            <a:ext cx="1707070" cy="1262311"/>
            <a:chOff x="6278249" y="2824571"/>
            <a:chExt cx="1707059" cy="1262307"/>
          </a:xfrm>
        </p:grpSpPr>
        <p:pic>
          <p:nvPicPr>
            <p:cNvPr id="1046" name="Picture 22" descr="Hasil gambar untuk kementerian kesehatan ri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726" y="2824571"/>
              <a:ext cx="748336" cy="98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278249" y="3809880"/>
              <a:ext cx="1707059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E7E6E6">
                      <a:lumMod val="25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E7E6E6">
                      <a:lumMod val="25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E7E6E6">
                      <a:lumMod val="25000"/>
                    </a:srgbClr>
                  </a:solidFill>
                </a:rPr>
                <a:t> </a:t>
              </a:r>
              <a:r>
                <a:rPr lang="af-ZA" sz="1200" b="1" dirty="0">
                  <a:solidFill>
                    <a:srgbClr val="E7E6E6">
                      <a:lumMod val="25000"/>
                    </a:srgbClr>
                  </a:solidFill>
                </a:rPr>
                <a:t>Kesehatan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04201" y="4523264"/>
            <a:ext cx="1673663" cy="1169880"/>
            <a:chOff x="3868475" y="3901082"/>
            <a:chExt cx="1673663" cy="1169880"/>
          </a:xfrm>
        </p:grpSpPr>
        <p:pic>
          <p:nvPicPr>
            <p:cNvPr id="1052" name="Picture 28" descr="Hasil gambar untuk kementerian keuangan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703" y="3901082"/>
              <a:ext cx="1004648" cy="1004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868475" y="4793963"/>
              <a:ext cx="16736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Kem</a:t>
              </a:r>
              <a:r>
                <a:rPr lang="en-US" sz="1200" b="1" dirty="0" err="1">
                  <a:solidFill>
                    <a:srgbClr val="5B9BD5">
                      <a:lumMod val="50000"/>
                    </a:srgbClr>
                  </a:solidFill>
                </a:rPr>
                <a:t>enteri</a:t>
              </a:r>
              <a:r>
                <a:rPr lang="id-ID" sz="1200" b="1" dirty="0">
                  <a:solidFill>
                    <a:srgbClr val="5B9BD5">
                      <a:lumMod val="50000"/>
                    </a:srgbClr>
                  </a:solidFill>
                </a:rPr>
                <a:t>an</a:t>
              </a:r>
              <a:r>
                <a:rPr lang="en-US" sz="1200" b="1" dirty="0">
                  <a:solidFill>
                    <a:srgbClr val="5B9BD5">
                      <a:lumMod val="50000"/>
                    </a:srgbClr>
                  </a:solidFill>
                </a:rPr>
                <a:t> </a:t>
              </a:r>
              <a:r>
                <a:rPr lang="af-ZA" sz="1200" b="1" dirty="0">
                  <a:solidFill>
                    <a:srgbClr val="5B9BD5">
                      <a:lumMod val="50000"/>
                    </a:srgbClr>
                  </a:solidFill>
                </a:rPr>
                <a:t>Keuangan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52245" y="4878643"/>
            <a:ext cx="2318263" cy="765735"/>
            <a:chOff x="3605963" y="5446237"/>
            <a:chExt cx="2318263" cy="765735"/>
          </a:xfrm>
        </p:grpSpPr>
        <p:pic>
          <p:nvPicPr>
            <p:cNvPr id="1050" name="Picture 26" descr="Hasil gambar untuk logo bnsp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60" b="25675"/>
            <a:stretch/>
          </p:blipFill>
          <p:spPr bwMode="auto">
            <a:xfrm>
              <a:off x="3790853" y="5446237"/>
              <a:ext cx="2009117" cy="51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605963" y="5934973"/>
              <a:ext cx="23182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af-ZA" sz="1200" b="1" dirty="0">
                  <a:solidFill>
                    <a:srgbClr val="E7E6E6">
                      <a:lumMod val="25000"/>
                    </a:srgbClr>
                  </a:solidFill>
                </a:rPr>
                <a:t>Badan Nasional Sertifikasi Profesi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13736" y="4845611"/>
            <a:ext cx="1117614" cy="827859"/>
            <a:chOff x="7493971" y="4535870"/>
            <a:chExt cx="1117606" cy="827856"/>
          </a:xfrm>
        </p:grpSpPr>
        <p:sp>
          <p:nvSpPr>
            <p:cNvPr id="23" name="Rectangle 22"/>
            <p:cNvSpPr/>
            <p:nvPr/>
          </p:nvSpPr>
          <p:spPr>
            <a:xfrm>
              <a:off x="7493971" y="5086728"/>
              <a:ext cx="1117606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24"/>
              <a:r>
                <a:rPr lang="af-ZA" sz="1200" b="1" dirty="0">
                  <a:solidFill>
                    <a:srgbClr val="E7E6E6">
                      <a:lumMod val="25000"/>
                    </a:srgbClr>
                  </a:solidFill>
                </a:rPr>
                <a:t>Para Gubernur</a:t>
              </a:r>
              <a:endParaRPr lang="id-ID" sz="1200" dirty="0">
                <a:solidFill>
                  <a:prstClr val="black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864" y="4535870"/>
              <a:ext cx="1053955" cy="526977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4171" y="67238"/>
            <a:ext cx="12192000" cy="523220"/>
          </a:xfrm>
          <a:prstGeom prst="rect">
            <a:avLst/>
          </a:prstGeom>
          <a:solidFill>
            <a:srgbClr val="5794CB"/>
          </a:solidFill>
        </p:spPr>
        <p:txBody>
          <a:bodyPr wrap="square" lIns="91396" tIns="45718" rIns="91396" bIns="45718" rtlCol="0">
            <a:spAutoFit/>
          </a:bodyPr>
          <a:lstStyle/>
          <a:p>
            <a:pPr algn="ctr" defTabSz="913924"/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In</a:t>
            </a:r>
            <a:r>
              <a:rPr lang="id-ID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struksi P</a:t>
            </a:r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res</a:t>
            </a:r>
            <a:r>
              <a:rPr lang="id-ID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iden</a:t>
            </a:r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a typeface="Helvetica Neue" charset="0"/>
                <a:cs typeface="Helvetica Neue" charset="0"/>
              </a:rPr>
              <a:t>Nomor</a:t>
            </a:r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 9 </a:t>
            </a:r>
            <a:r>
              <a:rPr lang="en-US" sz="2800" b="1" dirty="0" err="1">
                <a:solidFill>
                  <a:prstClr val="white"/>
                </a:solidFill>
                <a:ea typeface="Helvetica Neue" charset="0"/>
                <a:cs typeface="Helvetica Neue" charset="0"/>
              </a:rPr>
              <a:t>Tahun</a:t>
            </a:r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 2016 </a:t>
            </a:r>
            <a:r>
              <a:rPr lang="id-ID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tentang</a:t>
            </a:r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a typeface="Helvetica Neue" charset="0"/>
                <a:cs typeface="Helvetica Neue" charset="0"/>
              </a:rPr>
              <a:t>Revitalisasi</a:t>
            </a:r>
            <a:r>
              <a:rPr lang="en-US" sz="2800" b="1" dirty="0">
                <a:solidFill>
                  <a:prstClr val="white"/>
                </a:solidFill>
                <a:ea typeface="Helvetica Neue" charset="0"/>
                <a:cs typeface="Helvetica Neue" charset="0"/>
              </a:rPr>
              <a:t> SMK</a:t>
            </a:r>
          </a:p>
        </p:txBody>
      </p:sp>
    </p:spTree>
    <p:extLst>
      <p:ext uri="{BB962C8B-B14F-4D97-AF65-F5344CB8AC3E}">
        <p14:creationId xmlns:p14="http://schemas.microsoft.com/office/powerpoint/2010/main" val="34383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312984" y="1077532"/>
            <a:ext cx="6795231" cy="5559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/>
            <a:endParaRPr lang="id-ID"/>
          </a:p>
        </p:txBody>
      </p:sp>
      <p:sp>
        <p:nvSpPr>
          <p:cNvPr id="2" name="Pentagon 1"/>
          <p:cNvSpPr/>
          <p:nvPr/>
        </p:nvSpPr>
        <p:spPr>
          <a:xfrm>
            <a:off x="126121" y="1077532"/>
            <a:ext cx="6176101" cy="5559759"/>
          </a:xfrm>
          <a:prstGeom prst="homePlate">
            <a:avLst>
              <a:gd name="adj" fmla="val 17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/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38802"/>
              </p:ext>
            </p:extLst>
          </p:nvPr>
        </p:nvGraphicFramePr>
        <p:xfrm>
          <a:off x="6637288" y="2868347"/>
          <a:ext cx="5045782" cy="115824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4177857"/>
                <a:gridCol w="867925"/>
              </a:tblGrid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id-ID" sz="16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Alih</a:t>
                      </a:r>
                      <a:r>
                        <a:rPr lang="en-GB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d-ID" sz="16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Fungsi (</a:t>
                      </a: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Diklat Penambahan Kewenangan Mengajar)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900" b="1" dirty="0" smtClean="0">
                          <a:solidFill>
                            <a:schemeClr val="tx1"/>
                          </a:solidFill>
                        </a:rPr>
                        <a:t>30.000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7270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Tahun 2016</a:t>
                      </a:r>
                    </a:p>
                    <a:p>
                      <a:pPr marL="7270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Tahun 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rgbClr val="FF0000"/>
                          </a:solidFill>
                        </a:rPr>
                        <a:t>15.000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rgbClr val="FF0000"/>
                          </a:solidFill>
                        </a:rPr>
                        <a:t>15.000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81669" y="2502733"/>
            <a:ext cx="2138275" cy="384719"/>
          </a:xfrm>
          <a:prstGeom prst="rect">
            <a:avLst/>
          </a:prstGeom>
        </p:spPr>
        <p:txBody>
          <a:bodyPr wrap="none" lIns="91398" tIns="45718" rIns="91398" bIns="45718">
            <a:spAutoFit/>
          </a:bodyPr>
          <a:lstStyle/>
          <a:p>
            <a:pPr lvl="0" algn="ctr"/>
            <a:r>
              <a:rPr lang="id-ID" b="1" dirty="0" smtClean="0">
                <a:latin typeface="Helvetica Neue" charset="0"/>
                <a:ea typeface="Helvetica Neue" charset="0"/>
                <a:cs typeface="Helvetica Neue" charset="0"/>
              </a:rPr>
              <a:t>Tahun 2016-2017</a:t>
            </a:r>
            <a:endParaRPr lang="id-ID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417" y="4408138"/>
            <a:ext cx="2138275" cy="384719"/>
          </a:xfrm>
          <a:prstGeom prst="rect">
            <a:avLst/>
          </a:prstGeom>
        </p:spPr>
        <p:txBody>
          <a:bodyPr wrap="none" lIns="91398" tIns="45718" rIns="91398" bIns="45718">
            <a:spAutoFit/>
          </a:bodyPr>
          <a:lstStyle/>
          <a:p>
            <a:pPr lvl="0" algn="ctr">
              <a:defRPr/>
            </a:pPr>
            <a:r>
              <a:rPr lang="id-ID" b="1" dirty="0" smtClean="0">
                <a:latin typeface="Helvetica Neue" charset="0"/>
                <a:ea typeface="Helvetica Neue" charset="0"/>
                <a:cs typeface="Helvetica Neue" charset="0"/>
              </a:rPr>
              <a:t>Tahun 2017-2019</a:t>
            </a:r>
            <a:endParaRPr lang="id-ID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407" y="1996828"/>
            <a:ext cx="4644296" cy="5959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8" tIns="45718" rIns="91398" bIns="45718" rtlCol="0" anchor="ctr"/>
          <a:lstStyle/>
          <a:p>
            <a:pPr algn="ctr"/>
            <a:r>
              <a:rPr lang="id-ID" sz="2000" b="1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Kondisi Guru SMK Produktif Saat ini (per 2016) </a:t>
            </a:r>
            <a:endParaRPr lang="en-US" sz="2000" b="1" dirty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36570"/>
              </p:ext>
            </p:extLst>
          </p:nvPr>
        </p:nvGraphicFramePr>
        <p:xfrm>
          <a:off x="697968" y="2785948"/>
          <a:ext cx="4394318" cy="96012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3117311"/>
                <a:gridCol w="1277007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Kekurangan </a:t>
                      </a:r>
                      <a:r>
                        <a:rPr lang="id-ID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Guru SMK </a:t>
                      </a:r>
                      <a:endParaRPr lang="id-ID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91.861</a:t>
                      </a:r>
                      <a:endParaRPr lang="id-ID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Negeri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Swasta</a:t>
                      </a:r>
                      <a:endParaRPr lang="id-ID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41.861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50.000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16383" y="1924952"/>
            <a:ext cx="3661580" cy="400111"/>
          </a:xfrm>
          <a:prstGeom prst="rect">
            <a:avLst/>
          </a:prstGeom>
          <a:noFill/>
        </p:spPr>
        <p:txBody>
          <a:bodyPr wrap="none" lIns="91398" tIns="45718" rIns="91398" bIns="45718" rtlCol="0">
            <a:spAutoFit/>
          </a:bodyPr>
          <a:lstStyle/>
          <a:p>
            <a:r>
              <a:rPr lang="id-ID" sz="2000" b="1" dirty="0">
                <a:latin typeface="Helvetica Neue" charset="0"/>
                <a:ea typeface="Helvetica Neue" charset="0"/>
                <a:cs typeface="Helvetica Neue" charset="0"/>
              </a:rPr>
              <a:t>Penambahan</a:t>
            </a: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 Guru </a:t>
            </a:r>
            <a:r>
              <a:rPr lang="id-ID" sz="2000" b="1" dirty="0">
                <a:latin typeface="Helvetica Neue" charset="0"/>
                <a:ea typeface="Helvetica Neue" charset="0"/>
                <a:cs typeface="Helvetica Neue" charset="0"/>
              </a:rPr>
              <a:t>Produktif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3849" y="1203651"/>
            <a:ext cx="169674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398" tIns="45718" rIns="91398" bIns="45718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MASALAH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7778" y="1202899"/>
            <a:ext cx="240655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98" tIns="45718" rIns="91398" bIns="45718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PENYELESAIAN</a:t>
            </a:r>
            <a:endParaRPr lang="en-US" sz="2800" dirty="0">
              <a:latin typeface="Calibri" panose="020F0502020204030204" pitchFamily="34" charset="0"/>
              <a:ea typeface="Helvetica Neue" charset="0"/>
              <a:cs typeface="Helvetica Neue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315" y="4159411"/>
            <a:ext cx="1891864" cy="2416044"/>
          </a:xfrm>
          <a:prstGeom prst="rect">
            <a:avLst/>
          </a:prstGeom>
          <a:noFill/>
        </p:spPr>
        <p:txBody>
          <a:bodyPr wrap="square" lIns="91398" tIns="45718" rIns="91398" bIns="45718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Guru </a:t>
            </a:r>
            <a:r>
              <a:rPr lang="id-ID" sz="1600" b="1" dirty="0">
                <a:solidFill>
                  <a:srgbClr val="FF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Normatif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: </a:t>
            </a:r>
          </a:p>
          <a:p>
            <a:r>
              <a:rPr lang="id-ID" sz="1500" b="1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Guru pengampu mata pelajaran wajib, misalnya: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Pend. Agama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PKN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Bahasa Indonesia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Penjas, Olahraga, dan Kesehatan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Seni Budaya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673" y="775850"/>
            <a:ext cx="6271888" cy="130255"/>
            <a:chOff x="3886200" y="942975"/>
            <a:chExt cx="6986588" cy="628650"/>
          </a:xfrm>
          <a:solidFill>
            <a:srgbClr val="277AC0"/>
          </a:solidFill>
        </p:grpSpPr>
        <p:sp>
          <p:nvSpPr>
            <p:cNvPr id="25" name="Rectangle 24"/>
            <p:cNvSpPr/>
            <p:nvPr/>
          </p:nvSpPr>
          <p:spPr>
            <a:xfrm>
              <a:off x="3886200" y="942975"/>
              <a:ext cx="4686300" cy="628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730" indent="-342730" algn="ctr">
                <a:buFont typeface="+mj-lt"/>
                <a:buAutoNum type="arabicPeriod"/>
              </a:pPr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7529513" y="942975"/>
              <a:ext cx="3343275" cy="628650"/>
            </a:xfrm>
            <a:prstGeom prst="parallelogram">
              <a:avLst>
                <a:gd name="adj" fmla="val 70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730" indent="-342730" algn="ctr">
                <a:buFont typeface="+mj-lt"/>
                <a:buAutoNum type="arabicPeriod"/>
              </a:pPr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24" name="Parallelogram 23"/>
          <p:cNvSpPr/>
          <p:nvPr/>
        </p:nvSpPr>
        <p:spPr>
          <a:xfrm>
            <a:off x="6140655" y="775729"/>
            <a:ext cx="6026919" cy="130339"/>
          </a:xfrm>
          <a:prstGeom prst="parallelogram">
            <a:avLst>
              <a:gd name="adj" fmla="val 70455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marL="342730" indent="-342730" algn="ctr">
              <a:buFont typeface="+mj-lt"/>
              <a:buAutoNum type="arabicPeriod"/>
            </a:pPr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314" y="282115"/>
            <a:ext cx="11551844" cy="523220"/>
          </a:xfrm>
          <a:prstGeom prst="rect">
            <a:avLst/>
          </a:prstGeom>
          <a:noFill/>
        </p:spPr>
        <p:txBody>
          <a:bodyPr wrap="square" lIns="91398" tIns="45718" rIns="91398" bIns="45718" rtlCol="0">
            <a:spAutoFit/>
          </a:bodyPr>
          <a:lstStyle/>
          <a:p>
            <a:pPr algn="ctr"/>
            <a:r>
              <a:rPr lang="en-US" sz="2800" b="1" dirty="0">
                <a:solidFill>
                  <a:srgbClr val="277AC0"/>
                </a:solidFill>
                <a:latin typeface="Helvetica Neue" charset="0"/>
                <a:ea typeface="Helvetica Neue" charset="0"/>
                <a:cs typeface="Helvetica Neue" charset="0"/>
              </a:rPr>
              <a:t>Strategi Pemenuhan Guru SMK Produktif</a:t>
            </a:r>
            <a:endParaRPr lang="en-US" sz="2800" b="1" dirty="0">
              <a:solidFill>
                <a:srgbClr val="AA216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5732" y="4164413"/>
            <a:ext cx="1843693" cy="2877707"/>
          </a:xfrm>
          <a:prstGeom prst="rect">
            <a:avLst/>
          </a:prstGeom>
          <a:noFill/>
        </p:spPr>
        <p:txBody>
          <a:bodyPr wrap="square" lIns="91398" tIns="45718" rIns="91398" bIns="45718" rtlCol="0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Guru Adaptif:</a:t>
            </a:r>
          </a:p>
          <a:p>
            <a:r>
              <a:rPr lang="id-ID" sz="1500" b="1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Guru pengampu mata pelajaran dasar keahlian, misalnya: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Bahasa Inggris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Matematika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IPA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Fisika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Kimia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IPS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Kewirausahaan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9423" y="4167062"/>
            <a:ext cx="1796880" cy="1954379"/>
          </a:xfrm>
          <a:prstGeom prst="rect">
            <a:avLst/>
          </a:prstGeom>
          <a:noFill/>
        </p:spPr>
        <p:txBody>
          <a:bodyPr wrap="square" lIns="91398" tIns="45718" rIns="91398" bIns="45718" rtlCol="0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Guru Produktif:</a:t>
            </a:r>
          </a:p>
          <a:p>
            <a:r>
              <a:rPr lang="id-ID" sz="1500" b="1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Guru pengampu mata pelajaran kompetensi keahlian misalnya: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Otomotif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Animasi</a:t>
            </a:r>
          </a:p>
          <a:p>
            <a:pPr marL="171366" indent="-171366">
              <a:buFontTx/>
              <a:buChar char="-"/>
            </a:pPr>
            <a:r>
              <a:rPr lang="id-ID" sz="1500" dirty="0">
                <a:latin typeface="Calibri" panose="020F0502020204030204" pitchFamily="34" charset="0"/>
                <a:ea typeface="Helvetica Neue" charset="0"/>
                <a:cs typeface="Helvetica Neue" charset="0"/>
              </a:rPr>
              <a:t>Seni Tari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39230"/>
              </p:ext>
            </p:extLst>
          </p:nvPr>
        </p:nvGraphicFramePr>
        <p:xfrm>
          <a:off x="6683595" y="4796020"/>
          <a:ext cx="5045782" cy="120396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4177857"/>
                <a:gridCol w="867925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Rekrutmen Guru Baru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900" b="1" dirty="0" smtClean="0">
                          <a:solidFill>
                            <a:schemeClr val="tx1"/>
                          </a:solidFill>
                        </a:rPr>
                        <a:t>61.861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7270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Tahun 2017 (Guru yang sudah PPG)</a:t>
                      </a:r>
                    </a:p>
                    <a:p>
                      <a:pPr marL="7270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Tahun 2018</a:t>
                      </a:r>
                    </a:p>
                    <a:p>
                      <a:pPr marL="727075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Tahun 2019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rgbClr val="FF0000"/>
                          </a:solidFill>
                        </a:rPr>
                        <a:t>10.000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rgbClr val="FF0000"/>
                          </a:solidFill>
                        </a:rPr>
                        <a:t>25.000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rgbClr val="FF0000"/>
                          </a:solidFill>
                        </a:rPr>
                        <a:t>25.861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64660" y="1240060"/>
            <a:ext cx="1732615" cy="1251219"/>
          </a:xfrm>
          <a:prstGeom prst="homePlate">
            <a:avLst>
              <a:gd name="adj" fmla="val 311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8" tIns="45718" rIns="91398" bIns="45718" rtlCol="0" anchor="ctr"/>
          <a:lstStyle/>
          <a:p>
            <a:pPr defTabSz="913924"/>
            <a:r>
              <a:rPr lang="id-ID" b="1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Alih Fungsi (Penambahan Kewenagan Mengajar)</a:t>
            </a:r>
            <a:endParaRPr lang="en-US" b="1" dirty="0">
              <a:solidFill>
                <a:sysClr val="windowText" lastClr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8896" y="4217594"/>
            <a:ext cx="1424471" cy="1018521"/>
          </a:xfrm>
          <a:prstGeom prst="homePlate">
            <a:avLst>
              <a:gd name="adj" fmla="val 205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8" tIns="45718" rIns="91398" bIns="45718" rtlCol="0" anchor="ctr"/>
          <a:lstStyle/>
          <a:p>
            <a:pPr defTabSz="913924"/>
            <a:r>
              <a:rPr lang="id-ID" b="1" dirty="0">
                <a:solidFill>
                  <a:sysClr val="windowText" lastClr="000000"/>
                </a:solidFill>
                <a:ea typeface="Helvetica Neue" charset="0"/>
                <a:cs typeface="Helvetica Neue" charset="0"/>
              </a:rPr>
              <a:t>Rekrutmen Guru Baru </a:t>
            </a:r>
            <a:endParaRPr lang="en-US" b="1" dirty="0">
              <a:solidFill>
                <a:sysClr val="windowText" lastClr="00000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564" y="3132108"/>
            <a:ext cx="12151379" cy="735735"/>
            <a:chOff x="52564" y="2801004"/>
            <a:chExt cx="12151378" cy="735734"/>
          </a:xfrm>
        </p:grpSpPr>
        <p:sp>
          <p:nvSpPr>
            <p:cNvPr id="7" name="Pentagon 6"/>
            <p:cNvSpPr/>
            <p:nvPr/>
          </p:nvSpPr>
          <p:spPr>
            <a:xfrm>
              <a:off x="8934962" y="2801004"/>
              <a:ext cx="3268980" cy="730474"/>
            </a:xfrm>
            <a:prstGeom prst="homePlate">
              <a:avLst>
                <a:gd name="adj" fmla="val 2931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24"/>
              <a:r>
                <a:rPr lang="id-ID" sz="2800" b="1" dirty="0">
                  <a:solidFill>
                    <a:prstClr val="white"/>
                  </a:solidFill>
                </a:rPr>
                <a:t>2019</a:t>
              </a:r>
            </a:p>
          </p:txBody>
        </p:sp>
        <p:sp>
          <p:nvSpPr>
            <p:cNvPr id="6" name="Pentagon 5"/>
            <p:cNvSpPr/>
            <p:nvPr/>
          </p:nvSpPr>
          <p:spPr>
            <a:xfrm>
              <a:off x="5509298" y="2801004"/>
              <a:ext cx="3690508" cy="730474"/>
            </a:xfrm>
            <a:prstGeom prst="homePlate">
              <a:avLst>
                <a:gd name="adj" fmla="val 241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24"/>
              <a:r>
                <a:rPr lang="id-ID" sz="2800" b="1" dirty="0">
                  <a:solidFill>
                    <a:prstClr val="white"/>
                  </a:solidFill>
                </a:rPr>
                <a:t>2018</a:t>
              </a:r>
            </a:p>
          </p:txBody>
        </p:sp>
        <p:sp>
          <p:nvSpPr>
            <p:cNvPr id="5" name="Pentagon 4"/>
            <p:cNvSpPr/>
            <p:nvPr/>
          </p:nvSpPr>
          <p:spPr>
            <a:xfrm>
              <a:off x="1923933" y="2806264"/>
              <a:ext cx="3924558" cy="730474"/>
            </a:xfrm>
            <a:prstGeom prst="homePlate">
              <a:avLst>
                <a:gd name="adj" fmla="val 2413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24"/>
              <a:r>
                <a:rPr lang="id-ID" sz="2800" b="1" dirty="0">
                  <a:solidFill>
                    <a:prstClr val="white"/>
                  </a:solidFill>
                </a:rPr>
                <a:t>2017</a:t>
              </a:r>
            </a:p>
          </p:txBody>
        </p:sp>
        <p:sp>
          <p:nvSpPr>
            <p:cNvPr id="10" name="Pentagon 9"/>
            <p:cNvSpPr/>
            <p:nvPr/>
          </p:nvSpPr>
          <p:spPr>
            <a:xfrm>
              <a:off x="52564" y="2801004"/>
              <a:ext cx="2083195" cy="730474"/>
            </a:xfrm>
            <a:prstGeom prst="homePlate">
              <a:avLst>
                <a:gd name="adj" fmla="val 24138"/>
              </a:avLst>
            </a:prstGeom>
            <a:solidFill>
              <a:srgbClr val="FF8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24"/>
              <a:r>
                <a:rPr lang="id-ID" sz="2800" b="1" dirty="0">
                  <a:solidFill>
                    <a:prstClr val="white"/>
                  </a:solidFill>
                </a:rPr>
                <a:t>2016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53357" y="2446741"/>
            <a:ext cx="3567499" cy="635635"/>
            <a:chOff x="1453356" y="2162954"/>
            <a:chExt cx="3567498" cy="63563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453356" y="2506650"/>
              <a:ext cx="3567498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78483" y="2162954"/>
              <a:ext cx="2786965" cy="6356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Alih Fungsi Tahap I: 15.000 guru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Des 2016 - Okt 2017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49933" y="1779309"/>
            <a:ext cx="3567499" cy="635635"/>
            <a:chOff x="3749932" y="1558586"/>
            <a:chExt cx="3567498" cy="63563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749932" y="1886516"/>
              <a:ext cx="3567498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96821" y="1558586"/>
              <a:ext cx="2837075" cy="6356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Alih Fungsi Tahap II: 15.000 guru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Juli 2017 -  April 2018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1642372" y="594379"/>
            <a:ext cx="0" cy="25155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979191" y="3872204"/>
            <a:ext cx="3924248" cy="885349"/>
            <a:chOff x="2105319" y="3635709"/>
            <a:chExt cx="3924248" cy="88534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319" y="4077990"/>
              <a:ext cx="3924248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75920" y="3761407"/>
              <a:ext cx="920321" cy="61293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Formasi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CPNS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8110" y="3635709"/>
              <a:ext cx="1387736" cy="8853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36000" rIns="36000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Seleksi 10.000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Guru sudah PPG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33746" y="3754663"/>
              <a:ext cx="1146889" cy="63563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36000" rIns="36000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Penempatan Guru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73123" y="4788076"/>
            <a:ext cx="6952044" cy="885349"/>
            <a:chOff x="2273123" y="4803845"/>
            <a:chExt cx="6952044" cy="88535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273123" y="5255180"/>
              <a:ext cx="6952044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82412" y="4938600"/>
              <a:ext cx="920321" cy="6129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Formasi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CPNS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62875" y="4803845"/>
              <a:ext cx="1526511" cy="88535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Seleksi : 10.000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Guru sudah PPG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08575" y="4916090"/>
              <a:ext cx="1261579" cy="6356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Penempatan Guru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58574" y="4944704"/>
              <a:ext cx="2194365" cy="6356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PPG Kolaboratif: 26.000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( 2 semester)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95383" y="5681480"/>
            <a:ext cx="6952044" cy="885349"/>
            <a:chOff x="2273123" y="4803845"/>
            <a:chExt cx="6952044" cy="88535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2273123" y="5255180"/>
              <a:ext cx="6952044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82412" y="4938600"/>
              <a:ext cx="920321" cy="6129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Formasi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CPNS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62875" y="4803845"/>
              <a:ext cx="1526511" cy="88535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Seleksi : 10.000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Guru sudah PPG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8575" y="4916090"/>
              <a:ext cx="1261579" cy="6356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Penempatan Guru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8574" y="4944704"/>
              <a:ext cx="2194365" cy="6356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PPG Kolaboratif: 26.000 </a:t>
              </a:r>
            </a:p>
            <a:p>
              <a:pPr algn="ctr" defTabSz="913924"/>
              <a:r>
                <a:rPr lang="id-ID" sz="1500" b="1" dirty="0">
                  <a:solidFill>
                    <a:prstClr val="black"/>
                  </a:solidFill>
                </a:rPr>
                <a:t>( 2 semester)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673" y="775850"/>
            <a:ext cx="6271888" cy="130255"/>
            <a:chOff x="3886200" y="942975"/>
            <a:chExt cx="6986588" cy="628650"/>
          </a:xfrm>
          <a:solidFill>
            <a:srgbClr val="277AC0"/>
          </a:solidFill>
        </p:grpSpPr>
        <p:sp>
          <p:nvSpPr>
            <p:cNvPr id="43" name="Rectangle 42"/>
            <p:cNvSpPr/>
            <p:nvPr/>
          </p:nvSpPr>
          <p:spPr>
            <a:xfrm>
              <a:off x="3886200" y="942975"/>
              <a:ext cx="4686300" cy="628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730" indent="-342730" algn="ctr" defTabSz="913924">
                <a:buFont typeface="+mj-lt"/>
                <a:buAutoNum type="arabicPeriod"/>
              </a:pPr>
              <a:endParaRPr lang="en-US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7529513" y="942975"/>
              <a:ext cx="3343275" cy="628650"/>
            </a:xfrm>
            <a:prstGeom prst="parallelogram">
              <a:avLst>
                <a:gd name="adj" fmla="val 70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730" indent="-342730" algn="ctr" defTabSz="913924">
                <a:buFont typeface="+mj-lt"/>
                <a:buAutoNum type="arabicPeriod"/>
              </a:pPr>
              <a:endParaRPr lang="en-US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5" name="Parallelogram 44"/>
          <p:cNvSpPr/>
          <p:nvPr/>
        </p:nvSpPr>
        <p:spPr>
          <a:xfrm>
            <a:off x="6140655" y="775729"/>
            <a:ext cx="6026919" cy="130339"/>
          </a:xfrm>
          <a:prstGeom prst="parallelogram">
            <a:avLst>
              <a:gd name="adj" fmla="val 70455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marL="342730" indent="-342730" algn="ctr" defTabSz="913924">
              <a:buFont typeface="+mj-lt"/>
              <a:buAutoNum type="arabicPeriod"/>
            </a:pPr>
            <a:endParaRPr lang="en-US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314" y="282115"/>
            <a:ext cx="11551844" cy="523220"/>
          </a:xfrm>
          <a:prstGeom prst="rect">
            <a:avLst/>
          </a:prstGeom>
          <a:noFill/>
        </p:spPr>
        <p:txBody>
          <a:bodyPr wrap="square" lIns="91398" tIns="45718" rIns="91398" bIns="45718" rtlCol="0">
            <a:spAutoFit/>
          </a:bodyPr>
          <a:lstStyle/>
          <a:p>
            <a:pPr algn="ctr" defTabSz="913924"/>
            <a:r>
              <a:rPr lang="id-ID" sz="2800" b="1" dirty="0">
                <a:solidFill>
                  <a:srgbClr val="277AC0"/>
                </a:solidFill>
                <a:latin typeface="Helvetica Neue" charset="0"/>
                <a:ea typeface="Helvetica Neue" charset="0"/>
                <a:cs typeface="Helvetica Neue" charset="0"/>
              </a:rPr>
              <a:t>Road Map</a:t>
            </a:r>
            <a:r>
              <a:rPr lang="en-US" sz="2800" b="1" dirty="0">
                <a:solidFill>
                  <a:srgbClr val="277AC0"/>
                </a:solidFill>
                <a:latin typeface="Helvetica Neue" charset="0"/>
                <a:ea typeface="Helvetica Neue" charset="0"/>
                <a:cs typeface="Helvetica Neue" charset="0"/>
              </a:rPr>
              <a:t> Pemenuhan Guru SMK Produktif</a:t>
            </a:r>
            <a:endParaRPr lang="en-US" sz="2800" b="1" dirty="0">
              <a:solidFill>
                <a:srgbClr val="AA216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4"/>
          <p:cNvSpPr>
            <a:spLocks/>
          </p:cNvSpPr>
          <p:nvPr/>
        </p:nvSpPr>
        <p:spPr bwMode="auto">
          <a:xfrm rot="4614139">
            <a:off x="6503442" y="861229"/>
            <a:ext cx="1126905" cy="1525173"/>
          </a:xfrm>
          <a:custGeom>
            <a:avLst/>
            <a:gdLst>
              <a:gd name="T0" fmla="*/ 1103158 w 2206703"/>
              <a:gd name="T1" fmla="*/ 0 h 1446845"/>
              <a:gd name="T2" fmla="*/ 2206313 w 2206703"/>
              <a:gd name="T3" fmla="*/ 725814 h 1446845"/>
              <a:gd name="T4" fmla="*/ 1103158 w 2206703"/>
              <a:gd name="T5" fmla="*/ 1451627 h 1446845"/>
              <a:gd name="T6" fmla="*/ 0 w 2206703"/>
              <a:gd name="T7" fmla="*/ 725814 h 1446845"/>
              <a:gd name="T8" fmla="*/ 0 w 2206703"/>
              <a:gd name="T9" fmla="*/ 1451627 h 1446845"/>
              <a:gd name="T10" fmla="*/ 1732145 w 2206703"/>
              <a:gd name="T11" fmla="*/ 0 h 1446845"/>
              <a:gd name="T12" fmla="*/ 2206313 w 2206703"/>
              <a:gd name="T13" fmla="*/ 227253 h 1446845"/>
              <a:gd name="T14" fmla="*/ 1799476 w 2206703"/>
              <a:gd name="T15" fmla="*/ 599668 h 144684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17694720 60000 65536"/>
              <a:gd name="T22" fmla="*/ 0 60000 65536"/>
              <a:gd name="T23" fmla="*/ 5898240 60000 65536"/>
              <a:gd name="T24" fmla="*/ 0 w 2206703"/>
              <a:gd name="T25" fmla="*/ 0 h 1446845"/>
              <a:gd name="T26" fmla="*/ 2206703 w 2206703"/>
              <a:gd name="T27" fmla="*/ 1446845 h 14468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6703" h="1446845">
                <a:moveTo>
                  <a:pt x="0" y="1446845"/>
                </a:moveTo>
                <a:cubicBezTo>
                  <a:pt x="245189" y="803803"/>
                  <a:pt x="829465" y="381807"/>
                  <a:pt x="1752828" y="180856"/>
                </a:cubicBezTo>
                <a:lnTo>
                  <a:pt x="1732450" y="0"/>
                </a:lnTo>
                <a:lnTo>
                  <a:pt x="2206703" y="226504"/>
                </a:lnTo>
                <a:lnTo>
                  <a:pt x="1799794" y="597692"/>
                </a:lnTo>
                <a:lnTo>
                  <a:pt x="1779416" y="416836"/>
                </a:lnTo>
                <a:cubicBezTo>
                  <a:pt x="960923" y="497216"/>
                  <a:pt x="367784" y="840552"/>
                  <a:pt x="0" y="1446845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3492" y="2212434"/>
            <a:ext cx="4512040" cy="400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366" tIns="45718" rIns="91366" bIns="45718" rtlCol="0">
            <a:spAutoFit/>
          </a:bodyPr>
          <a:lstStyle/>
          <a:p>
            <a:pPr algn="ctr"/>
            <a:r>
              <a:rPr lang="id-ID" sz="2000" b="1" dirty="0">
                <a:latin typeface="Calibri" panose="020F0502020204030204" pitchFamily="34" charset="0"/>
              </a:rPr>
              <a:t>Alih Fungsi Adaptif ke Produktif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36" y="2700264"/>
            <a:ext cx="3023119" cy="32732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3772" y="352937"/>
            <a:ext cx="10515600" cy="549275"/>
          </a:xfrm>
          <a:prstGeom prst="rect">
            <a:avLst/>
          </a:prstGeom>
        </p:spPr>
        <p:txBody>
          <a:bodyPr lIns="91366" tIns="45718" rIns="91366" bIns="45718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Potensi Calon Guru Sasaran Alih Fungsi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429969"/>
              </p:ext>
            </p:extLst>
          </p:nvPr>
        </p:nvGraphicFramePr>
        <p:xfrm>
          <a:off x="283779" y="1160742"/>
          <a:ext cx="6195848" cy="5067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983"/>
                <a:gridCol w="2937221"/>
                <a:gridCol w="1004012"/>
                <a:gridCol w="849816"/>
                <a:gridCol w="849816"/>
              </a:tblGrid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Mata Pelajaran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Kebutuhan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Tersedia 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Lebih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effectLst/>
                        </a:rPr>
                        <a:t>A.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1" u="none" strike="noStrike" dirty="0">
                          <a:effectLst/>
                        </a:rPr>
                        <a:t>Guru SMA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47,625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58,234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10,609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>
                          <a:effectLst/>
                        </a:rPr>
                        <a:t>PPKn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8,494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8,648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154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Biologi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8,082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9,832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1,750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Fisika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8,082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9,206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1,124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Kimia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8,082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9,168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1,086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Geografi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7,139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9,432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2,293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Ekonomi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7,139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7,742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603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Bhs Asing Lain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303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767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464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8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Antropologi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303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3,439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3,136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effectLst/>
                        </a:rPr>
                        <a:t>B.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1" u="none" strike="noStrike" dirty="0">
                          <a:effectLst/>
                        </a:rPr>
                        <a:t>Guru SMK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15,291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10,512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4,780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>
                          <a:effectLst/>
                        </a:rPr>
                        <a:t>PKn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5,097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5,068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30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Matematika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5,097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818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4,280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Seni Budaya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5,097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4,627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471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effectLst/>
                        </a:rPr>
                        <a:t>C.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none" strike="noStrike" dirty="0">
                          <a:effectLst/>
                        </a:rPr>
                        <a:t>Guru SMA dan SMK Dampak K-13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1" u="none" strike="noStrike" dirty="0">
                          <a:effectLst/>
                        </a:rPr>
                        <a:t> 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13,993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1" u="none" strike="noStrike" dirty="0">
                          <a:effectLst/>
                        </a:rPr>
                        <a:t>13,993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>
                          <a:effectLst/>
                        </a:rPr>
                        <a:t>TIK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8,320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8,320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>
                          <a:effectLst/>
                        </a:rPr>
                        <a:t>IPA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907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907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>
                          <a:effectLst/>
                        </a:rPr>
                        <a:t>IPS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651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651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 smtClean="0">
                          <a:effectLst/>
                        </a:rPr>
                        <a:t>Kewirausahaan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2,691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2,691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 dirty="0">
                          <a:effectLst/>
                        </a:rPr>
                        <a:t>KKPI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 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>
                          <a:effectLst/>
                        </a:rPr>
                        <a:t>1,424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u="none" strike="noStrike" dirty="0">
                          <a:effectLst/>
                        </a:rPr>
                        <a:t>1,424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0287049" y="3561909"/>
            <a:ext cx="1472609" cy="1414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2000" b="1" dirty="0"/>
              <a:t>Teknologi</a:t>
            </a:r>
          </a:p>
        </p:txBody>
      </p:sp>
    </p:spTree>
    <p:extLst>
      <p:ext uri="{BB962C8B-B14F-4D97-AF65-F5344CB8AC3E}">
        <p14:creationId xmlns:p14="http://schemas.microsoft.com/office/powerpoint/2010/main" val="34659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43868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Calibri" panose="020F0502020204030204" pitchFamily="34" charset="0"/>
              </a:rPr>
              <a:t>Pemenuhan</a:t>
            </a:r>
            <a:r>
              <a:rPr lang="en-GB" sz="3200" b="1" dirty="0">
                <a:latin typeface="Calibri" panose="020F0502020204030204" pitchFamily="34" charset="0"/>
              </a:rPr>
              <a:t> Guru </a:t>
            </a:r>
            <a:r>
              <a:rPr lang="id-ID" sz="3200" b="1" dirty="0">
                <a:latin typeface="Calibri" panose="020F0502020204030204" pitchFamily="34" charset="0"/>
              </a:rPr>
              <a:t>Produktif Melalui Program Alih Fungsi </a:t>
            </a:r>
            <a:endParaRPr lang="id-ID" sz="3200" dirty="0"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87403" y="1481964"/>
            <a:ext cx="4603545" cy="4288223"/>
            <a:chOff x="141882" y="1481960"/>
            <a:chExt cx="4603545" cy="4288222"/>
          </a:xfrm>
        </p:grpSpPr>
        <p:sp>
          <p:nvSpPr>
            <p:cNvPr id="9" name="Rectangle 8"/>
            <p:cNvSpPr/>
            <p:nvPr/>
          </p:nvSpPr>
          <p:spPr>
            <a:xfrm>
              <a:off x="141882" y="1481960"/>
              <a:ext cx="4603545" cy="42882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d-ID" sz="2000" b="1" dirty="0">
                  <a:solidFill>
                    <a:schemeClr val="tx1"/>
                  </a:solidFill>
                </a:rPr>
                <a:t>Potensi Calon Guru Alih Fungsi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44534" y="2217878"/>
              <a:ext cx="2170343" cy="21502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/>
            <p:cNvSpPr/>
            <p:nvPr/>
          </p:nvSpPr>
          <p:spPr>
            <a:xfrm>
              <a:off x="2088076" y="2265176"/>
              <a:ext cx="2170343" cy="2150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/>
            <p:cNvSpPr/>
            <p:nvPr/>
          </p:nvSpPr>
          <p:spPr>
            <a:xfrm>
              <a:off x="1325901" y="3351912"/>
              <a:ext cx="2170343" cy="2150248"/>
            </a:xfrm>
            <a:prstGeom prst="ellipse">
              <a:avLst/>
            </a:prstGeom>
            <a:solidFill>
              <a:srgbClr val="FF8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/>
            <p:cNvSpPr/>
            <p:nvPr/>
          </p:nvSpPr>
          <p:spPr>
            <a:xfrm>
              <a:off x="1643744" y="2965124"/>
              <a:ext cx="1655379" cy="1503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70319" y="3419494"/>
              <a:ext cx="1335622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 fontAlgn="b"/>
              <a:r>
                <a:rPr lang="en-GB" sz="3200" b="1" dirty="0">
                  <a:solidFill>
                    <a:srgbClr val="FF0000"/>
                  </a:solidFill>
                </a:rPr>
                <a:t>3</a:t>
              </a:r>
              <a:r>
                <a:rPr lang="id-ID" sz="3200" b="1" dirty="0">
                  <a:solidFill>
                    <a:srgbClr val="FF0000"/>
                  </a:solidFill>
                </a:rPr>
                <a:t>4</a:t>
              </a:r>
              <a:r>
                <a:rPr lang="en-GB" sz="3200" b="1" dirty="0">
                  <a:solidFill>
                    <a:srgbClr val="FF0000"/>
                  </a:solidFill>
                </a:rPr>
                <a:t>.</a:t>
              </a:r>
              <a:r>
                <a:rPr lang="id-ID" sz="3200" b="1" dirty="0">
                  <a:solidFill>
                    <a:srgbClr val="FF0000"/>
                  </a:solidFill>
                </a:rPr>
                <a:t>285</a:t>
              </a:r>
              <a:endParaRPr lang="id-ID" sz="3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3866" y="2709046"/>
              <a:ext cx="6864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id-ID" sz="2000" b="1" dirty="0">
                  <a:solidFill>
                    <a:schemeClr val="bg1"/>
                  </a:solidFill>
                </a:rPr>
                <a:t>SMA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99120" y="2892892"/>
              <a:ext cx="671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id-ID" sz="2000" b="1" dirty="0">
                  <a:solidFill>
                    <a:schemeClr val="bg1"/>
                  </a:solidFill>
                </a:rPr>
                <a:t>SMK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18249" y="4502221"/>
              <a:ext cx="18508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>
                <a:lnSpc>
                  <a:spcPct val="90000"/>
                </a:lnSpc>
              </a:pPr>
              <a:r>
                <a:rPr lang="nl-NL" sz="2000" b="1" dirty="0">
                  <a:solidFill>
                    <a:schemeClr val="bg1"/>
                  </a:solidFill>
                </a:rPr>
                <a:t>SMA</a:t>
              </a:r>
              <a:r>
                <a:rPr lang="id-ID" sz="2000" b="1" dirty="0">
                  <a:solidFill>
                    <a:schemeClr val="bg1"/>
                  </a:solidFill>
                </a:rPr>
                <a:t>, </a:t>
              </a:r>
              <a:r>
                <a:rPr lang="nl-NL" sz="2000" b="1" dirty="0">
                  <a:solidFill>
                    <a:schemeClr val="bg1"/>
                  </a:solidFill>
                </a:rPr>
                <a:t>SMK Dampak K-13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Chevron 25"/>
          <p:cNvSpPr/>
          <p:nvPr/>
        </p:nvSpPr>
        <p:spPr>
          <a:xfrm>
            <a:off x="6385065" y="2689769"/>
            <a:ext cx="945931" cy="2002221"/>
          </a:xfrm>
          <a:prstGeom prst="chevron">
            <a:avLst>
              <a:gd name="adj" fmla="val 76667"/>
            </a:avLst>
          </a:prstGeom>
          <a:solidFill>
            <a:srgbClr val="538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13721" y="2277780"/>
            <a:ext cx="3040912" cy="28707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15.000</a:t>
            </a:r>
            <a:endParaRPr lang="id-ID" sz="4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Guru </a:t>
            </a:r>
            <a:r>
              <a:rPr lang="id-ID" sz="2000" b="1" dirty="0">
                <a:solidFill>
                  <a:schemeClr val="bg1"/>
                </a:solidFill>
              </a:rPr>
              <a:t>Mempunyai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chemeClr val="bg1"/>
                </a:solidFill>
              </a:rPr>
              <a:t>Sertifikat Profesi</a:t>
            </a:r>
          </a:p>
        </p:txBody>
      </p:sp>
    </p:spTree>
    <p:extLst>
      <p:ext uri="{BB962C8B-B14F-4D97-AF65-F5344CB8AC3E}">
        <p14:creationId xmlns:p14="http://schemas.microsoft.com/office/powerpoint/2010/main" val="355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60820"/>
              </p:ext>
            </p:extLst>
          </p:nvPr>
        </p:nvGraphicFramePr>
        <p:xfrm>
          <a:off x="162235" y="793221"/>
          <a:ext cx="5796117" cy="57885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431"/>
                <a:gridCol w="1921081"/>
                <a:gridCol w="648929"/>
                <a:gridCol w="714456"/>
                <a:gridCol w="1011105"/>
                <a:gridCol w="1224115"/>
              </a:tblGrid>
              <a:tr h="5062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No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Nama Paket Keahlian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Usia </a:t>
                      </a:r>
                      <a:r>
                        <a:rPr lang="id-ID" sz="1100" u="none" strike="noStrike" dirty="0" smtClean="0">
                          <a:effectLst/>
                        </a:rPr>
                        <a:t>Maks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Kebutuhan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Background Mapel Calon Peserta 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UPT TERKAIT</a:t>
                      </a:r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Akomodasi Perhotelan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1,266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BISPAR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Jasa Boga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391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BISPAR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Tata Kecantikan Kulit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BISPAR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Tata Kecantikan Rambut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62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BISPAR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Usaha Perjalanan Wisata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477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BISPAR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Teknik Elektronika Industri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506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BMTI, BOE, BBL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Instalasi Tenaga Listrik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909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BMTI, BOE, BBL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Mekatronika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97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BMTI, BOE, BBL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Teknik Otomasi Industri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119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BMTI, BOE, BBL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Teknik Ototronik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BMTI, BOE, BBL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Pemeliharaan Mekanik Industri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115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BMTI, BOE, BBL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Pemesinan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700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BMTI, BOE, BBL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Pendinginan dan Tata Udara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136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BMTI, BOE, BBL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14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Pengelasan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549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BMTI, BOE, BBL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Audio Video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897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MIPA, KKPI, TIK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BOE, BBL, BMTI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Kendaraan Ringan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3,589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MIPA, KKPI, TIK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BOE, BBL, BMTI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Perbaikan Bodi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MIPA, KKPI, TIK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BOE, BBL, BMTI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18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Sepeda Motor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3,342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MIPA, KKPI, TIK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BOE, BBL, BMTI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Multi Media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2,492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MIPA, KKPI, TIK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BOE, BBL, BMTI, 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Rekayasa Perangkat Lunak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1,447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MIPA, KKPI, TIK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BOE, BBL, BMTI, 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Komputer Jaringan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6,381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MIPA, KKPI, TIK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BOE, BBL, BMTI, 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Budidaya Rumput Laut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Nautika Kapal Niaga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159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LP3TK KPTK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24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Nautika Kapal Penangkap Ikan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Teknika Kapal Niaga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Teknika Kapal Penangkap Ikan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45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216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52269"/>
              </p:ext>
            </p:extLst>
          </p:nvPr>
        </p:nvGraphicFramePr>
        <p:xfrm>
          <a:off x="6174672" y="111316"/>
          <a:ext cx="5889517" cy="5785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961"/>
                <a:gridCol w="1955955"/>
                <a:gridCol w="589939"/>
                <a:gridCol w="732999"/>
                <a:gridCol w="845079"/>
                <a:gridCol w="1489584"/>
              </a:tblGrid>
              <a:tr h="50620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No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Nama Paket Keahlian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Usia </a:t>
                      </a:r>
                      <a:r>
                        <a:rPr lang="id-ID" sz="1100" u="none" strike="noStrike" dirty="0" smtClean="0">
                          <a:effectLst/>
                        </a:rPr>
                        <a:t>Maks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Kebutuhan</a:t>
                      </a:r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Background Mapel Calon Peserta </a:t>
                      </a:r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UPT TERKAIT</a:t>
                      </a:r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Teknologi Pengolahan Hasil Perikanan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186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MIPA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KPTK, 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Agribisnis Perikanan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926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KPTK, 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Budidaya Perikanan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68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LP3TK KPTK, 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Agribisnis Aneka Ternak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Agribisnis Perbenihan dan Kultur Jaringan Tanaman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Agribisnis Tanaman Pangan dan Hortikultura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2,132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Agribisnis Tanaman Perkebunan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1,091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Agribisnis Ternak Ruminansia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Agribisnis Ternak Unggas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525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Kehutanan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Kesehatan Hewan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Mekanisasi 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127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PERTANIAN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 dirty="0">
                          <a:effectLst/>
                        </a:rPr>
                        <a:t>Teknologi Pengolahan Hasil 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940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PERTANIAN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Animasi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102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Desain dan Produksi Kriya Kayu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Desain dan Produksi Kriya Keramik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>
                          <a:effectLst/>
                        </a:rPr>
                        <a:t>Desain dan Produksi Kriya Kulit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Desain dan Produksi Kriya Logam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Desain dan Produksi Kriya Tekstil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153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Desain Komunikasi Visual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138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Seni Karawitan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Seni Musik Klasik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49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Seni Musik Non Klasik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ALL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17092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Seni Tari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44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ALL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SENBUD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  <a:tr h="338569"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>
                          <a:effectLst/>
                        </a:rPr>
                        <a:t>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100" u="none" strike="noStrike">
                          <a:effectLst/>
                        </a:rPr>
                        <a:t>Teknik Produksi &amp; Penyiaran Program Radio &amp; Pertelevisian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50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100" u="none" strike="noStrike" dirty="0">
                          <a:effectLst/>
                        </a:rPr>
                        <a:t>29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MIPA, KKPI, TIK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SENBUD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289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668" y="52372"/>
            <a:ext cx="5879683" cy="707887"/>
          </a:xfrm>
          <a:prstGeom prst="rect">
            <a:avLst/>
          </a:prstGeom>
        </p:spPr>
        <p:txBody>
          <a:bodyPr wrap="square" lIns="91366" tIns="45718" rIns="91366" bIns="45718">
            <a:spAutoFit/>
          </a:bodyPr>
          <a:lstStyle/>
          <a:p>
            <a:r>
              <a:rPr lang="id-ID" sz="2000" b="1" dirty="0">
                <a:latin typeface="Calibri" panose="020F0502020204030204" pitchFamily="34" charset="0"/>
              </a:rPr>
              <a:t>DAFTAR </a:t>
            </a:r>
            <a:r>
              <a:rPr lang="id-ID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PAKET KEAHLIAN YANG DIBUKA </a:t>
            </a:r>
            <a:r>
              <a:rPr lang="id-ID" sz="2000" b="1" dirty="0">
                <a:latin typeface="Calibri" panose="020F0502020204030204" pitchFamily="34" charset="0"/>
              </a:rPr>
              <a:t>UNTUK PROGRAM ALIH FUNGSI GURU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49504" y="5968012"/>
            <a:ext cx="5701991" cy="830997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3</a:t>
            </a:r>
            <a:r>
              <a:rPr lang="id-ID" sz="4800" b="1" dirty="0">
                <a:solidFill>
                  <a:srgbClr val="FF0000"/>
                </a:solidFill>
              </a:rPr>
              <a:t>4</a:t>
            </a:r>
            <a:r>
              <a:rPr lang="en-GB" sz="4800" b="1" dirty="0">
                <a:solidFill>
                  <a:srgbClr val="FF0000"/>
                </a:solidFill>
              </a:rPr>
              <a:t>.</a:t>
            </a:r>
            <a:r>
              <a:rPr lang="id-ID" sz="4800" b="1" dirty="0">
                <a:solidFill>
                  <a:srgbClr val="FF0000"/>
                </a:solidFill>
              </a:rPr>
              <a:t>285 </a:t>
            </a:r>
            <a:r>
              <a:rPr lang="en-GB" sz="4000" dirty="0">
                <a:sym typeface="Wingdings" panose="05000000000000000000" pitchFamily="2" charset="2"/>
              </a:rPr>
              <a:t> 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15.000</a:t>
            </a:r>
            <a:r>
              <a:rPr lang="en-GB" sz="4000" dirty="0">
                <a:sym typeface="Wingdings" panose="05000000000000000000" pitchFamily="2" charset="2"/>
              </a:rPr>
              <a:t> </a:t>
            </a:r>
            <a:r>
              <a:rPr lang="id-ID" sz="2800" dirty="0"/>
              <a:t>Peserta</a:t>
            </a:r>
          </a:p>
        </p:txBody>
      </p:sp>
    </p:spTree>
    <p:extLst>
      <p:ext uri="{BB962C8B-B14F-4D97-AF65-F5344CB8AC3E}">
        <p14:creationId xmlns:p14="http://schemas.microsoft.com/office/powerpoint/2010/main" val="1270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585744" y="745267"/>
            <a:ext cx="11035863" cy="5739856"/>
          </a:xfrm>
          <a:prstGeom prst="roundRect">
            <a:avLst>
              <a:gd name="adj" fmla="val 815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id-ID" dirty="0"/>
          </a:p>
        </p:txBody>
      </p:sp>
      <p:grpSp>
        <p:nvGrpSpPr>
          <p:cNvPr id="71" name="Group 70"/>
          <p:cNvGrpSpPr/>
          <p:nvPr/>
        </p:nvGrpSpPr>
        <p:grpSpPr>
          <a:xfrm>
            <a:off x="8537034" y="4756102"/>
            <a:ext cx="1572095" cy="1490153"/>
            <a:chOff x="5267543" y="690082"/>
            <a:chExt cx="1572095" cy="1490153"/>
          </a:xfrm>
        </p:grpSpPr>
        <p:sp>
          <p:nvSpPr>
            <p:cNvPr id="14" name="Oval 13"/>
            <p:cNvSpPr/>
            <p:nvPr/>
          </p:nvSpPr>
          <p:spPr>
            <a:xfrm>
              <a:off x="5293883" y="690082"/>
              <a:ext cx="1545755" cy="149015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7543" y="1026419"/>
              <a:ext cx="1523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SMK</a:t>
              </a:r>
            </a:p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Rujukan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577901" y="952483"/>
            <a:ext cx="1545755" cy="1488505"/>
            <a:chOff x="9191143" y="3039434"/>
            <a:chExt cx="1545755" cy="1488505"/>
          </a:xfrm>
        </p:grpSpPr>
        <p:sp>
          <p:nvSpPr>
            <p:cNvPr id="15" name="Oval 14"/>
            <p:cNvSpPr/>
            <p:nvPr/>
          </p:nvSpPr>
          <p:spPr>
            <a:xfrm>
              <a:off x="9191143" y="3039434"/>
              <a:ext cx="1545755" cy="14885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04916" y="3298537"/>
              <a:ext cx="14689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DUDI</a:t>
              </a:r>
            </a:p>
            <a:p>
              <a:pPr algn="ctr"/>
              <a:r>
                <a:rPr lang="id-ID" sz="1600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(Dunia Usaha &amp;</a:t>
              </a:r>
            </a:p>
            <a:p>
              <a:pPr algn="ctr"/>
              <a:r>
                <a:rPr lang="id-ID" sz="1600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Dunia Industri)</a:t>
              </a:r>
              <a:endParaRPr lang="id-ID" sz="1600" dirty="0">
                <a:solidFill>
                  <a:srgbClr val="FFFFFF"/>
                </a:solidFill>
                <a:latin typeface="Calibri" panose="020F0502020204030204" pitchFamily="34" charset="0"/>
                <a:ea typeface="Arial Narrow" charset="0"/>
                <a:cs typeface="Arial Narrow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281584" y="942779"/>
            <a:ext cx="1545755" cy="1488505"/>
            <a:chOff x="1526159" y="2964078"/>
            <a:chExt cx="1545755" cy="1488505"/>
          </a:xfrm>
        </p:grpSpPr>
        <p:sp>
          <p:nvSpPr>
            <p:cNvPr id="5" name="Oval 4"/>
            <p:cNvSpPr/>
            <p:nvPr/>
          </p:nvSpPr>
          <p:spPr>
            <a:xfrm>
              <a:off x="1526159" y="2964078"/>
              <a:ext cx="1545755" cy="148850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93635" y="3332175"/>
              <a:ext cx="1437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Perguruan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 Tinggi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47555" y="4757813"/>
            <a:ext cx="1634937" cy="1490153"/>
            <a:chOff x="5239809" y="5264556"/>
            <a:chExt cx="1634937" cy="1490153"/>
          </a:xfrm>
        </p:grpSpPr>
        <p:sp>
          <p:nvSpPr>
            <p:cNvPr id="4" name="Oval 3"/>
            <p:cNvSpPr/>
            <p:nvPr/>
          </p:nvSpPr>
          <p:spPr>
            <a:xfrm>
              <a:off x="5271341" y="5264556"/>
              <a:ext cx="1545755" cy="1490153"/>
            </a:xfrm>
            <a:prstGeom prst="ellipse">
              <a:avLst/>
            </a:prstGeom>
            <a:solidFill>
              <a:srgbClr val="FF8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39809" y="5588855"/>
              <a:ext cx="1634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LPMP</a:t>
              </a:r>
              <a:r>
                <a:rPr lang="id-ID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,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rial Narrow" charset="0"/>
                <a:cs typeface="Arial Narrow" charset="0"/>
              </a:endParaRPr>
            </a:p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Balai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Arial Narrow" charset="0"/>
                  <a:cs typeface="Arial Narrow" charset="0"/>
                </a:rPr>
                <a:t>Diklat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7889" y="80154"/>
            <a:ext cx="11871203" cy="64633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/>
            <a:r>
              <a:rPr lang="id-ID" sz="3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Jejaring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 Program </a:t>
            </a:r>
            <a:r>
              <a:rPr lang="id-ID" sz="3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Alih Fungsi</a:t>
            </a:r>
          </a:p>
        </p:txBody>
      </p:sp>
      <p:cxnSp>
        <p:nvCxnSpPr>
          <p:cNvPr id="102" name="Straight Arrow Connector 101"/>
          <p:cNvCxnSpPr>
            <a:stCxn id="5" idx="6"/>
            <a:endCxn id="15" idx="2"/>
          </p:cNvCxnSpPr>
          <p:nvPr/>
        </p:nvCxnSpPr>
        <p:spPr>
          <a:xfrm>
            <a:off x="3827341" y="1687015"/>
            <a:ext cx="4750563" cy="968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" idx="6"/>
            <a:endCxn id="14" idx="2"/>
          </p:cNvCxnSpPr>
          <p:nvPr/>
        </p:nvCxnSpPr>
        <p:spPr>
          <a:xfrm flipV="1">
            <a:off x="3824836" y="5501179"/>
            <a:ext cx="4738488" cy="171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4" idx="0"/>
            <a:endCxn id="15" idx="4"/>
          </p:cNvCxnSpPr>
          <p:nvPr/>
        </p:nvCxnSpPr>
        <p:spPr>
          <a:xfrm flipV="1">
            <a:off x="9336260" y="2440950"/>
            <a:ext cx="14577" cy="23150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3912267" y="2218668"/>
            <a:ext cx="4540469" cy="2826311"/>
            <a:chOff x="3912267" y="2218656"/>
            <a:chExt cx="4540469" cy="2826310"/>
          </a:xfrm>
        </p:grpSpPr>
        <p:sp>
          <p:nvSpPr>
            <p:cNvPr id="17" name="Oval 16"/>
            <p:cNvSpPr/>
            <p:nvPr/>
          </p:nvSpPr>
          <p:spPr>
            <a:xfrm>
              <a:off x="3912267" y="2218656"/>
              <a:ext cx="4540469" cy="282631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4952135" y="4242017"/>
              <a:ext cx="1346110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BBL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65958" y="3479285"/>
              <a:ext cx="1346113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BMTI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509445" y="2447031"/>
              <a:ext cx="1346111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BOE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685169" y="2848672"/>
              <a:ext cx="1346113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Bispar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319094" y="2833227"/>
              <a:ext cx="1346113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Senbud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12248" y="3515389"/>
              <a:ext cx="1346113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Pertanian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081355" y="3163146"/>
              <a:ext cx="221380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</a:rPr>
                <a:t>DITJEN </a:t>
              </a:r>
            </a:p>
            <a:p>
              <a:pPr algn="ctr"/>
              <a:r>
                <a:rPr lang="id-ID" sz="2800" b="1" dirty="0">
                  <a:solidFill>
                    <a:schemeClr val="bg1"/>
                  </a:solidFill>
                </a:rPr>
                <a:t>GTK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6401338" y="4242018"/>
              <a:ext cx="1346113" cy="4896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LP3KPTK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2682030" y="375180"/>
            <a:ext cx="2322791" cy="195951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marL="456759" indent="-279153">
              <a:buFont typeface="+mj-lt"/>
              <a:buAutoNum type="arabicPeriod"/>
            </a:pPr>
            <a:r>
              <a:rPr lang="id-ID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PPPPTK Bispar</a:t>
            </a:r>
          </a:p>
          <a:p>
            <a:pPr marL="456759" indent="-279153">
              <a:buFont typeface="+mj-lt"/>
              <a:buAutoNum type="arabicPeriod"/>
            </a:pPr>
            <a:r>
              <a:rPr lang="id-ID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PPPPTK SenBud</a:t>
            </a:r>
          </a:p>
          <a:p>
            <a:pPr marL="456759" indent="-279153">
              <a:buFont typeface="+mj-lt"/>
              <a:buAutoNum type="arabicPeriod"/>
            </a:pPr>
            <a:r>
              <a:rPr lang="id-ID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PPPPTK Pertanian</a:t>
            </a:r>
          </a:p>
          <a:p>
            <a:pPr marL="456759" indent="-279153">
              <a:buFont typeface="+mj-lt"/>
              <a:buAutoNum type="arabicPeriod"/>
            </a:pPr>
            <a:r>
              <a:rPr lang="en-US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PPPPTK BOE</a:t>
            </a:r>
          </a:p>
          <a:p>
            <a:pPr marL="456759" indent="-279153">
              <a:buFont typeface="+mj-lt"/>
              <a:buAutoNum type="arabicPeriod"/>
            </a:pPr>
            <a:r>
              <a:rPr lang="en-US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PPPPTK BMTI</a:t>
            </a:r>
          </a:p>
          <a:p>
            <a:pPr marL="456759" indent="-279153">
              <a:buFont typeface="+mj-lt"/>
              <a:buAutoNum type="arabicPeriod"/>
            </a:pPr>
            <a:r>
              <a:rPr lang="en-US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PPPPTK BBL</a:t>
            </a:r>
          </a:p>
          <a:p>
            <a:pPr marL="456759" indent="-279153">
              <a:buFont typeface="+mj-lt"/>
              <a:buAutoNum type="arabicPeriod"/>
            </a:pPr>
            <a:r>
              <a:rPr lang="en-US" sz="17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 Narrow" charset="0"/>
                <a:cs typeface="Arial Narrow" charset="0"/>
              </a:rPr>
              <a:t>LPPPTK KPTK</a:t>
            </a:r>
            <a:endParaRPr lang="en-US" sz="1700" dirty="0">
              <a:solidFill>
                <a:sysClr val="windowText" lastClr="000000"/>
              </a:solidFill>
              <a:latin typeface="Calibri" panose="020F0502020204030204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132" name="Left-Right Arrow 131"/>
          <p:cNvSpPr/>
          <p:nvPr/>
        </p:nvSpPr>
        <p:spPr>
          <a:xfrm rot="2361083">
            <a:off x="3559751" y="2338684"/>
            <a:ext cx="705032" cy="38158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id-ID"/>
          </a:p>
        </p:txBody>
      </p:sp>
      <p:sp>
        <p:nvSpPr>
          <p:cNvPr id="133" name="Left-Right Arrow 132"/>
          <p:cNvSpPr/>
          <p:nvPr/>
        </p:nvSpPr>
        <p:spPr>
          <a:xfrm rot="2361083">
            <a:off x="7990667" y="4599968"/>
            <a:ext cx="705032" cy="38158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id-ID"/>
          </a:p>
        </p:txBody>
      </p:sp>
      <p:sp>
        <p:nvSpPr>
          <p:cNvPr id="134" name="Left-Right Arrow 133"/>
          <p:cNvSpPr/>
          <p:nvPr/>
        </p:nvSpPr>
        <p:spPr>
          <a:xfrm rot="19510736">
            <a:off x="8075320" y="2325552"/>
            <a:ext cx="705032" cy="38158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id-ID"/>
          </a:p>
        </p:txBody>
      </p:sp>
      <p:sp>
        <p:nvSpPr>
          <p:cNvPr id="135" name="Left-Right Arrow 134"/>
          <p:cNvSpPr/>
          <p:nvPr/>
        </p:nvSpPr>
        <p:spPr>
          <a:xfrm rot="19510736">
            <a:off x="3612433" y="4527800"/>
            <a:ext cx="705032" cy="38158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id-ID"/>
          </a:p>
        </p:txBody>
      </p:sp>
      <p:cxnSp>
        <p:nvCxnSpPr>
          <p:cNvPr id="47" name="Straight Arrow Connector 46"/>
          <p:cNvCxnSpPr>
            <a:stCxn id="5" idx="4"/>
            <a:endCxn id="4" idx="0"/>
          </p:cNvCxnSpPr>
          <p:nvPr/>
        </p:nvCxnSpPr>
        <p:spPr>
          <a:xfrm flipH="1">
            <a:off x="3052000" y="2431268"/>
            <a:ext cx="2503" cy="232648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9" y="0"/>
            <a:ext cx="12161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23" y="356661"/>
            <a:ext cx="9121012" cy="492443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defTabSz="1079901"/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Pertumbuhan</a:t>
            </a:r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Guru Honorer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9616" y="864047"/>
            <a:ext cx="8832981" cy="1405513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marL="228530" indent="-228530" defTabSz="1079901">
              <a:spcAft>
                <a:spcPts val="400"/>
              </a:spcAft>
              <a:buFont typeface="Wingdings" charset="2"/>
              <a:buChar char="§"/>
            </a:pP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Pertumbuhan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guru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honorer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jauh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lebih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pesat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dibanding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pertumbuhan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siswa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tidak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menggambarkan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peningkatan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kebutuhan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karena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perubahan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jumlah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siswa</a:t>
            </a:r>
            <a:r>
              <a:rPr lang="en-US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  <a:p>
            <a:pPr marL="228530" indent="-228530" defTabSz="1079901">
              <a:spcAft>
                <a:spcPts val="400"/>
              </a:spcAft>
              <a:buFont typeface="Wingdings" charset="2"/>
              <a:buChar char="§"/>
            </a:pPr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Jika dibandingkan dengan tahun 1999/2000 ketika desentralisasi mulai dilaksanakan, jumlah guru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honorer</a:t>
            </a:r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meningkat hampir 10x lipat dari 84,6 ribu menjadi 812,1 ribu. </a:t>
            </a:r>
            <a:r>
              <a:rPr lang="id-ID" sz="13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tidak</a:t>
            </a:r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termasuk guru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honorer</a:t>
            </a:r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yang telah diangkat menjadi PNS dan dan </a:t>
            </a:r>
            <a:r>
              <a:rPr lang="id-ID" sz="13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tidak</a:t>
            </a:r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termasuk guru </a:t>
            </a:r>
            <a:r>
              <a:rPr lang="en-US" sz="13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honorer</a:t>
            </a:r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di madrasah. Bila termasuk guru honorer yang telah diangkat menjadi PNS maka jumlahnya adalah 1 juta.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86760" y="2370603"/>
            <a:ext cx="4982560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Pertumbuhan Guru PNS – Guru Honorer – Siswa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282445" y="2973027"/>
            <a:ext cx="2614663" cy="1354217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defTabSz="1079901"/>
            <a:r>
              <a:rPr lang="id-ID" sz="13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Guru honorer di sekolah negeri. Angka total sebenarnya adalah 1 juta guru honorer, namun sekitar 200 ribu guru honorer telah diangkat oleh pemerintah menjadi PNS.</a:t>
            </a:r>
            <a:endParaRPr lang="id-ID" sz="1300" b="1" dirty="0">
              <a:solidFill>
                <a:srgbClr val="C0504D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03285" y="2888884"/>
            <a:ext cx="353088" cy="451405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2100" b="1" dirty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797624" y="2793955"/>
            <a:ext cx="1210160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2014/2015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75429" y="2793955"/>
            <a:ext cx="1569232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Pertumbuhan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61453" y="2793955"/>
            <a:ext cx="1210160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1999/2000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5471637" y="3418856"/>
            <a:ext cx="243641" cy="5576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55682" y="3257515"/>
            <a:ext cx="1180239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Guru PNS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317024" y="3236995"/>
            <a:ext cx="1154589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1.417.317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3196" y="3236995"/>
            <a:ext cx="1154589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1.747.451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97918" y="3236995"/>
            <a:ext cx="654452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23%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36512" y="3641555"/>
            <a:ext cx="1592744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Guru Honorer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01298" y="3621039"/>
            <a:ext cx="870324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84.600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24215" y="3621039"/>
            <a:ext cx="983601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812.064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484638" y="3621039"/>
            <a:ext cx="767732" cy="369332"/>
          </a:xfrm>
          <a:prstGeom prst="rect">
            <a:avLst/>
          </a:prstGeom>
          <a:noFill/>
          <a:ln>
            <a:noFill/>
          </a:ln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860%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471637" y="3802899"/>
            <a:ext cx="243641" cy="5576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555065" y="4025599"/>
            <a:ext cx="791243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Siswa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09739" y="4005079"/>
            <a:ext cx="1267868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37.993.854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39922" y="4005079"/>
            <a:ext cx="1267868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44.506.605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597918" y="4005079"/>
            <a:ext cx="654452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17%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471637" y="4186941"/>
            <a:ext cx="243641" cy="5576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eft Arrow 102"/>
          <p:cNvSpPr/>
          <p:nvPr/>
        </p:nvSpPr>
        <p:spPr>
          <a:xfrm>
            <a:off x="8297524" y="3492090"/>
            <a:ext cx="440101" cy="595161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16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43419" y="3525027"/>
            <a:ext cx="325303" cy="369332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600" b="1" dirty="0">
                <a:solidFill>
                  <a:srgbClr val="FFC000"/>
                </a:solidFill>
                <a:latin typeface="Avenir Next" charset="0"/>
                <a:ea typeface="Avenir Next" charset="0"/>
                <a:cs typeface="Avenir Next" charset="0"/>
              </a:rPr>
              <a:t>*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124540" y="3607175"/>
            <a:ext cx="1366632" cy="3468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079901"/>
            <a:endParaRPr lang="id-ID" sz="1600">
              <a:solidFill>
                <a:prstClr val="whit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2841" y="4869160"/>
            <a:ext cx="3255592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Rasio Guru </a:t>
            </a:r>
            <a:r>
              <a:rPr lang="id-ID" sz="12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PNS:Siswa</a:t>
            </a:r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di Sekolah Negeri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7939" y="5120295"/>
            <a:ext cx="9729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1999/2000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9869" y="5437785"/>
            <a:ext cx="45995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1655" y="5437785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8379" y="5437785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9868" y="5717656"/>
            <a:ext cx="57964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1655" y="5717656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8379" y="5717656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9869" y="5997527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41655" y="599752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8379" y="599752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9869" y="6277397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1655" y="627739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68379" y="627739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1:20</a:t>
            </a:r>
          </a:p>
        </p:txBody>
      </p:sp>
      <p:cxnSp>
        <p:nvCxnSpPr>
          <p:cNvPr id="38" name="Straight Arrow Connector 37"/>
          <p:cNvCxnSpPr>
            <a:stCxn id="54" idx="3"/>
            <a:endCxn id="55" idx="1"/>
          </p:cNvCxnSpPr>
          <p:nvPr/>
        </p:nvCxnSpPr>
        <p:spPr>
          <a:xfrm>
            <a:off x="7202048" y="6439647"/>
            <a:ext cx="438689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17771" y="4877521"/>
            <a:ext cx="2896520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Rasio </a:t>
            </a:r>
            <a:r>
              <a:rPr lang="id-ID" sz="12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Guru:Siswa</a:t>
            </a:r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di Sekolah Negeri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42858" y="5120295"/>
            <a:ext cx="9729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1999/2000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44797" y="5446147"/>
            <a:ext cx="45995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56583" y="544614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40720" y="544614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44796" y="5726017"/>
            <a:ext cx="57964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6583" y="572601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40720" y="572601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44797" y="6005888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6583" y="6005888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40720" y="6005888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44797" y="6285759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583" y="6285759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40720" y="6285759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686129" y="4870571"/>
            <a:ext cx="29478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Rasio </a:t>
            </a:r>
            <a:r>
              <a:rPr lang="id-ID" sz="12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Guru:Siswa</a:t>
            </a:r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di Sekolah Swasta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611239" y="5120295"/>
            <a:ext cx="9729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1999/2000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013157" y="5439196"/>
            <a:ext cx="45995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824943" y="5439196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809072" y="5439196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013156" y="5719067"/>
            <a:ext cx="57964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SMP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24943" y="571906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809072" y="571906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013157" y="5998937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824943" y="599893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851821" y="5998937"/>
            <a:ext cx="45995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013157" y="6278808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SMK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824943" y="6278808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809072" y="6278808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595366" y="5120295"/>
            <a:ext cx="9729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2014/2015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431899" y="5120295"/>
            <a:ext cx="9729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b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2014/2015</a:t>
            </a:r>
            <a:endParaRPr lang="id-ID" sz="12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342342" y="5120295"/>
            <a:ext cx="972916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b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2014/2015</a:t>
            </a:r>
            <a:endParaRPr lang="id-ID" sz="12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124" name="Straight Arrow Connector 123"/>
          <p:cNvCxnSpPr>
            <a:stCxn id="51" idx="3"/>
            <a:endCxn id="52" idx="1"/>
          </p:cNvCxnSpPr>
          <p:nvPr/>
        </p:nvCxnSpPr>
        <p:spPr>
          <a:xfrm>
            <a:off x="7202048" y="6159776"/>
            <a:ext cx="438689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48" idx="3"/>
            <a:endCxn id="49" idx="1"/>
          </p:cNvCxnSpPr>
          <p:nvPr/>
        </p:nvCxnSpPr>
        <p:spPr>
          <a:xfrm>
            <a:off x="7202048" y="5879905"/>
            <a:ext cx="438689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5" idx="3"/>
            <a:endCxn id="46" idx="1"/>
          </p:cNvCxnSpPr>
          <p:nvPr/>
        </p:nvCxnSpPr>
        <p:spPr>
          <a:xfrm>
            <a:off x="7202048" y="5600035"/>
            <a:ext cx="438689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36" idx="3"/>
            <a:endCxn id="37" idx="1"/>
          </p:cNvCxnSpPr>
          <p:nvPr/>
        </p:nvCxnSpPr>
        <p:spPr>
          <a:xfrm>
            <a:off x="4087103" y="6431285"/>
            <a:ext cx="481276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30" idx="3"/>
            <a:endCxn id="31" idx="1"/>
          </p:cNvCxnSpPr>
          <p:nvPr/>
        </p:nvCxnSpPr>
        <p:spPr>
          <a:xfrm>
            <a:off x="4087103" y="6151415"/>
            <a:ext cx="481276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21" idx="3"/>
            <a:endCxn id="28" idx="1"/>
          </p:cNvCxnSpPr>
          <p:nvPr/>
        </p:nvCxnSpPr>
        <p:spPr>
          <a:xfrm>
            <a:off x="4087103" y="5871544"/>
            <a:ext cx="481276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8" idx="3"/>
            <a:endCxn id="19" idx="1"/>
          </p:cNvCxnSpPr>
          <p:nvPr/>
        </p:nvCxnSpPr>
        <p:spPr>
          <a:xfrm>
            <a:off x="4087103" y="5591673"/>
            <a:ext cx="481276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0" idx="3"/>
            <a:endCxn id="111" idx="1"/>
          </p:cNvCxnSpPr>
          <p:nvPr/>
        </p:nvCxnSpPr>
        <p:spPr>
          <a:xfrm>
            <a:off x="10370408" y="5593084"/>
            <a:ext cx="438681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13" idx="3"/>
            <a:endCxn id="114" idx="1"/>
          </p:cNvCxnSpPr>
          <p:nvPr/>
        </p:nvCxnSpPr>
        <p:spPr>
          <a:xfrm>
            <a:off x="10370408" y="5872955"/>
            <a:ext cx="438681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16" idx="3"/>
            <a:endCxn id="117" idx="1"/>
          </p:cNvCxnSpPr>
          <p:nvPr/>
        </p:nvCxnSpPr>
        <p:spPr>
          <a:xfrm>
            <a:off x="10370391" y="6152825"/>
            <a:ext cx="481428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19" idx="3"/>
            <a:endCxn id="120" idx="1"/>
          </p:cNvCxnSpPr>
          <p:nvPr/>
        </p:nvCxnSpPr>
        <p:spPr>
          <a:xfrm>
            <a:off x="10370408" y="6432696"/>
            <a:ext cx="438681" cy="0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543622" y="4307807"/>
            <a:ext cx="1629607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Siswa Sekolah Negeri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514585" y="4287288"/>
            <a:ext cx="951536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31.417.148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044807" y="4287288"/>
            <a:ext cx="951536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35.430.165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724031" y="4281803"/>
            <a:ext cx="528344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13%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543627" y="4511007"/>
            <a:ext cx="1676095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Siswa Sekolah Swasta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93173" y="4490488"/>
            <a:ext cx="872991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6.576.706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23378" y="4490488"/>
            <a:ext cx="872991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9.076.440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724031" y="4485003"/>
            <a:ext cx="528344" cy="292384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r" defTabSz="1079901"/>
            <a:r>
              <a:rPr lang="id-ID" sz="11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38%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1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latin typeface="Calibri" panose="020F0502020204030204" pitchFamily="34" charset="0"/>
              </a:rPr>
              <a:t>Jadwal Program Alih Fungsi Tahun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340071"/>
            <a:ext cx="12192000" cy="5517937"/>
            <a:chOff x="0" y="1340062"/>
            <a:chExt cx="12192000" cy="5517937"/>
          </a:xfrm>
        </p:grpSpPr>
        <p:sp>
          <p:nvSpPr>
            <p:cNvPr id="31" name="Rectangle 30"/>
            <p:cNvSpPr/>
            <p:nvPr/>
          </p:nvSpPr>
          <p:spPr>
            <a:xfrm>
              <a:off x="0" y="4272442"/>
              <a:ext cx="12192000" cy="25855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24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1340062"/>
              <a:ext cx="12192000" cy="29323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24"/>
              <a:endParaRPr lang="id-ID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29341" y="4272442"/>
              <a:ext cx="1110239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20665" y="2096798"/>
              <a:ext cx="1797269" cy="2106922"/>
              <a:chOff x="520665" y="2522480"/>
              <a:chExt cx="1797269" cy="2106922"/>
            </a:xfrm>
          </p:grpSpPr>
          <p:sp>
            <p:nvSpPr>
              <p:cNvPr id="4" name="Pentagon 3"/>
              <p:cNvSpPr/>
              <p:nvPr/>
            </p:nvSpPr>
            <p:spPr>
              <a:xfrm>
                <a:off x="520665" y="2522480"/>
                <a:ext cx="1797269" cy="1623849"/>
              </a:xfrm>
              <a:prstGeom prst="homePlate">
                <a:avLst>
                  <a:gd name="adj" fmla="val 12910"/>
                </a:avLst>
              </a:prstGeom>
              <a:ln>
                <a:noFill/>
              </a:ln>
              <a:effectLst>
                <a:outerShdw blurRad="127000" dist="12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 defTabSz="913924"/>
                <a:r>
                  <a:rPr lang="id-ID" sz="2000" b="1" dirty="0">
                    <a:solidFill>
                      <a:prstClr val="white"/>
                    </a:solidFill>
                  </a:rPr>
                  <a:t>Koordinasi dan Sosialisasi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8064" y="4167737"/>
                <a:ext cx="1120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24"/>
                <a:r>
                  <a:rPr lang="id-ID" sz="2400" b="1" dirty="0">
                    <a:solidFill>
                      <a:prstClr val="black"/>
                    </a:solidFill>
                  </a:rPr>
                  <a:t>3-8 Okt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751476" y="2096801"/>
              <a:ext cx="1797269" cy="2091153"/>
              <a:chOff x="2751476" y="2522483"/>
              <a:chExt cx="1797269" cy="2091153"/>
            </a:xfrm>
          </p:grpSpPr>
          <p:sp>
            <p:nvSpPr>
              <p:cNvPr id="5" name="Pentagon 4"/>
              <p:cNvSpPr/>
              <p:nvPr/>
            </p:nvSpPr>
            <p:spPr>
              <a:xfrm>
                <a:off x="2751476" y="2522483"/>
                <a:ext cx="1797269" cy="1623849"/>
              </a:xfrm>
              <a:prstGeom prst="homePlate">
                <a:avLst>
                  <a:gd name="adj" fmla="val 129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 defTabSz="913924"/>
                <a:r>
                  <a:rPr lang="id-ID" sz="2000" b="1" dirty="0">
                    <a:solidFill>
                      <a:prstClr val="black"/>
                    </a:solidFill>
                  </a:rPr>
                  <a:t>Pendaftaran Calon Peserta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44889" y="4151971"/>
                <a:ext cx="1276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24"/>
                <a:r>
                  <a:rPr lang="id-ID" sz="2400" b="1" dirty="0">
                    <a:solidFill>
                      <a:prstClr val="black"/>
                    </a:solidFill>
                  </a:rPr>
                  <a:t>3-20 Okt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990190" y="2096800"/>
              <a:ext cx="1797269" cy="2108050"/>
              <a:chOff x="4990190" y="2522482"/>
              <a:chExt cx="1797269" cy="2108050"/>
            </a:xfrm>
          </p:grpSpPr>
          <p:sp>
            <p:nvSpPr>
              <p:cNvPr id="6" name="Pentagon 5"/>
              <p:cNvSpPr/>
              <p:nvPr/>
            </p:nvSpPr>
            <p:spPr>
              <a:xfrm>
                <a:off x="4990190" y="2522482"/>
                <a:ext cx="1797269" cy="1623849"/>
              </a:xfrm>
              <a:prstGeom prst="homePlate">
                <a:avLst>
                  <a:gd name="adj" fmla="val 14852"/>
                </a:avLst>
              </a:prstGeom>
              <a:ln>
                <a:noFill/>
              </a:ln>
              <a:effectLst>
                <a:outerShdw blurRad="127000" dist="12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 defTabSz="913924"/>
                <a:r>
                  <a:rPr lang="id-ID" b="1" dirty="0">
                    <a:solidFill>
                      <a:prstClr val="white"/>
                    </a:solidFill>
                  </a:rPr>
                  <a:t>Verifikasi dan Penetapan Peserta dan Guru Pendamping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60735" y="4168867"/>
                <a:ext cx="14319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24"/>
                <a:r>
                  <a:rPr lang="id-ID" sz="2400" b="1" dirty="0">
                    <a:solidFill>
                      <a:prstClr val="black"/>
                    </a:solidFill>
                  </a:rPr>
                  <a:t>21-23 Okt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260443" y="2096800"/>
              <a:ext cx="1797269" cy="2099017"/>
              <a:chOff x="6661335" y="2522482"/>
              <a:chExt cx="1797269" cy="2099017"/>
            </a:xfrm>
          </p:grpSpPr>
          <p:sp>
            <p:nvSpPr>
              <p:cNvPr id="7" name="Pentagon 6"/>
              <p:cNvSpPr/>
              <p:nvPr/>
            </p:nvSpPr>
            <p:spPr>
              <a:xfrm>
                <a:off x="6661335" y="2522482"/>
                <a:ext cx="1797269" cy="1623849"/>
              </a:xfrm>
              <a:prstGeom prst="homePlate">
                <a:avLst>
                  <a:gd name="adj" fmla="val 11939"/>
                </a:avLst>
              </a:prstGeom>
              <a:ln>
                <a:noFill/>
              </a:ln>
              <a:effectLst>
                <a:outerShdw blurRad="127000" dist="12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 defTabSz="913924"/>
                <a:r>
                  <a:rPr lang="id-ID" b="1" dirty="0">
                    <a:solidFill>
                      <a:prstClr val="white"/>
                    </a:solidFill>
                  </a:rPr>
                  <a:t>Pembekalan Peserta dan Guru Pendamping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03230" y="4159834"/>
                <a:ext cx="1326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24"/>
                <a:r>
                  <a:rPr lang="id-ID" sz="2400" b="1" dirty="0">
                    <a:solidFill>
                      <a:prstClr val="black"/>
                    </a:solidFill>
                  </a:rPr>
                  <a:t>7-25 Nov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427802" y="2096799"/>
              <a:ext cx="1797269" cy="2091159"/>
              <a:chOff x="9427802" y="2522481"/>
              <a:chExt cx="1797269" cy="2091159"/>
            </a:xfrm>
          </p:grpSpPr>
          <p:sp>
            <p:nvSpPr>
              <p:cNvPr id="8" name="Pentagon 7"/>
              <p:cNvSpPr/>
              <p:nvPr/>
            </p:nvSpPr>
            <p:spPr>
              <a:xfrm>
                <a:off x="9427802" y="2522481"/>
                <a:ext cx="1797269" cy="1623849"/>
              </a:xfrm>
              <a:prstGeom prst="homePlate">
                <a:avLst>
                  <a:gd name="adj" fmla="val 129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12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 defTabSz="913924"/>
                <a:r>
                  <a:rPr lang="id-ID" sz="2800" b="1" dirty="0">
                    <a:solidFill>
                      <a:prstClr val="black"/>
                    </a:solidFill>
                  </a:rPr>
                  <a:t>Proses ON-1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601201" y="4151975"/>
                <a:ext cx="1287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24"/>
                <a:r>
                  <a:rPr lang="id-ID" sz="2400" b="1" dirty="0">
                    <a:solidFill>
                      <a:prstClr val="black"/>
                    </a:solidFill>
                  </a:rPr>
                  <a:t>1-30 Des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48653" y="4603924"/>
              <a:ext cx="2740921" cy="1846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Ditjen GTK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Staf Ahli Menteri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Ditjen DIkdasmen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Dinas Pendidikan Provinsi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Dinas Pendidikan Kab/Kota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BKD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MKKS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1031" y="4617783"/>
              <a:ext cx="149771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Guru calon peserta Alih Fungsi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0492" y="4621932"/>
              <a:ext cx="21497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Ditjen GTK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Staf Ahli Menteri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Ditjen DIkdasmen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Dinas Pendidikan Provinsi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83103" y="4621932"/>
              <a:ext cx="2552664" cy="1846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Ditjen GTK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Staf Ahli Menteri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Ditjen DIkdasmen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P4TK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LP3TK KPTK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Guru Peserta Alih Fungsi 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Guru Pendamping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48877" y="4620742"/>
              <a:ext cx="1897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Guru</a:t>
              </a:r>
            </a:p>
            <a:p>
              <a:pPr marL="172954" indent="-172954" defTabSz="913924">
                <a:buFont typeface="Arial" panose="020B0604020202020204" pitchFamily="34" charset="0"/>
                <a:buChar char="•"/>
              </a:pPr>
              <a:r>
                <a:rPr lang="id-ID" sz="1600" b="1" dirty="0">
                  <a:solidFill>
                    <a:prstClr val="black"/>
                  </a:solidFill>
                </a:rPr>
                <a:t>Guru Pendamping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7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nti A\AppData\Local\Microsoft\Windows\Temporary Internet Files\Content.IE5\E9KC3PZW\education_clip_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977" y="3812851"/>
            <a:ext cx="2292947" cy="21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700" y="490792"/>
            <a:ext cx="10591800" cy="707887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SERTIFIKASI </a:t>
            </a:r>
            <a:r>
              <a:rPr lang="en-GB" sz="4000" b="1" dirty="0">
                <a:solidFill>
                  <a:srgbClr val="FF0000"/>
                </a:solidFill>
              </a:rPr>
              <a:t>KEAHLIAN </a:t>
            </a:r>
            <a:r>
              <a:rPr lang="id-ID" sz="4000" b="1" dirty="0"/>
              <a:t>dan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FF0000"/>
                </a:solidFill>
              </a:rPr>
              <a:t>SERTIFIKASI PENDIDIK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72911" y="1825949"/>
            <a:ext cx="7871760" cy="1646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66" tIns="45718" rIns="91366" bIns="45718" rtlCol="0">
            <a:spAutoFit/>
          </a:bodyPr>
          <a:lstStyle/>
          <a:p>
            <a:pPr marL="456759" indent="-456759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Peserta Mengikuti Penajaman Kompetensi Keahlian yang telah ditetapkan.</a:t>
            </a:r>
          </a:p>
          <a:p>
            <a:pPr marL="456759" indent="-456759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Peserta melakukan </a:t>
            </a:r>
            <a:r>
              <a:rPr lang="id-ID" sz="2400" b="1" dirty="0">
                <a:solidFill>
                  <a:srgbClr val="FF0000"/>
                </a:solidFill>
              </a:rPr>
              <a:t>Uji kompetensi keahlian </a:t>
            </a:r>
            <a:r>
              <a:rPr lang="id-ID" sz="2400" dirty="0"/>
              <a:t>untuk mendapatkan sertifikasi keahlian</a:t>
            </a:r>
            <a:r>
              <a:rPr lang="en-GB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2911" y="4019211"/>
            <a:ext cx="7871760" cy="25648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66" tIns="45718" rIns="91366" bIns="45718" rtlCol="0">
            <a:spAutoFit/>
          </a:bodyPr>
          <a:lstStyle/>
          <a:p>
            <a:pPr marL="456759" indent="-456759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Peserta</a:t>
            </a:r>
            <a:r>
              <a:rPr lang="en-GB" sz="2400" dirty="0"/>
              <a:t> m</a:t>
            </a:r>
            <a:r>
              <a:rPr lang="id-ID" sz="2400" dirty="0"/>
              <a:t>engikuti Sertifikasi Guru melalui pola PLPG (teori dan praktik pembelajaran</a:t>
            </a:r>
            <a:r>
              <a:rPr lang="en-GB" sz="2400" dirty="0"/>
              <a:t>)</a:t>
            </a:r>
            <a:r>
              <a:rPr lang="id-ID" sz="2400" dirty="0"/>
              <a:t> </a:t>
            </a:r>
            <a:endParaRPr lang="en-GB" sz="2400" dirty="0"/>
          </a:p>
          <a:p>
            <a:pPr marL="456759" indent="-456759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Kompetensi: Profesional, Pedagogik</a:t>
            </a:r>
            <a:r>
              <a:rPr lang="en-GB" sz="2400" dirty="0"/>
              <a:t>, </a:t>
            </a:r>
            <a:r>
              <a:rPr lang="id-ID" sz="2400" dirty="0"/>
              <a:t>Kepribadian, Sosial</a:t>
            </a:r>
          </a:p>
          <a:p>
            <a:pPr marL="456759" indent="-456759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Instruktur: Dosen yang telah ditetapkan Kemristek Dikti dan memiliki Nomor Register Instruktur</a:t>
            </a:r>
            <a:endParaRPr lang="en-GB" sz="2400" dirty="0"/>
          </a:p>
          <a:p>
            <a:pPr marL="456759" indent="-456759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Peserta mengikuti </a:t>
            </a:r>
            <a:r>
              <a:rPr lang="id-ID" sz="2400" b="1" dirty="0">
                <a:solidFill>
                  <a:srgbClr val="FF0000"/>
                </a:solidFill>
              </a:rPr>
              <a:t>Uji Sertifikasi Pendidik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50" y="1825949"/>
            <a:ext cx="1594335" cy="867971"/>
          </a:xfrm>
          <a:prstGeom prst="rect">
            <a:avLst/>
          </a:prstGeom>
        </p:spPr>
      </p:pic>
      <p:sp>
        <p:nvSpPr>
          <p:cNvPr id="7" name="TextBox 56"/>
          <p:cNvSpPr txBox="1"/>
          <p:nvPr/>
        </p:nvSpPr>
        <p:spPr>
          <a:xfrm>
            <a:off x="901703" y="6110015"/>
            <a:ext cx="2882900" cy="55335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66" tIns="45718" rIns="91366" bIns="45718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0000"/>
                </a:solidFill>
              </a:rPr>
              <a:t>SERTIFIKASI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PENDIDIK</a:t>
            </a:r>
          </a:p>
        </p:txBody>
      </p:sp>
      <p:sp>
        <p:nvSpPr>
          <p:cNvPr id="8" name="TextBox 56"/>
          <p:cNvSpPr txBox="1"/>
          <p:nvPr/>
        </p:nvSpPr>
        <p:spPr>
          <a:xfrm>
            <a:off x="901703" y="2815067"/>
            <a:ext cx="2882900" cy="55335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366" tIns="45718" rIns="91366" bIns="45718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0000"/>
                </a:solidFill>
              </a:rPr>
              <a:t>SERTIFIKASI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KEAHLIAN</a:t>
            </a:r>
          </a:p>
        </p:txBody>
      </p:sp>
    </p:spTree>
    <p:extLst>
      <p:ext uri="{BB962C8B-B14F-4D97-AF65-F5344CB8AC3E}">
        <p14:creationId xmlns:p14="http://schemas.microsoft.com/office/powerpoint/2010/main" val="19916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37" y="19052"/>
            <a:ext cx="11268075" cy="6838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31" y="5532708"/>
            <a:ext cx="4827212" cy="1138773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r>
              <a:rPr lang="en-GB" sz="2800" b="1" dirty="0"/>
              <a:t>DIAGRAM ALIR 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PENJAMINAN MUTU</a:t>
            </a:r>
          </a:p>
        </p:txBody>
      </p:sp>
    </p:spTree>
    <p:extLst>
      <p:ext uri="{BB962C8B-B14F-4D97-AF65-F5344CB8AC3E}">
        <p14:creationId xmlns:p14="http://schemas.microsoft.com/office/powerpoint/2010/main" val="26134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419349" y="1550581"/>
            <a:ext cx="1390651" cy="36766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026576" y="808077"/>
            <a:ext cx="3238533" cy="25092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600" dirty="0">
                <a:solidFill>
                  <a:srgbClr val="FF0000"/>
                </a:solidFill>
              </a:rPr>
              <a:t>Pendidikan dan Pelatihan Profesi Guru </a:t>
            </a:r>
            <a:r>
              <a:rPr lang="id-ID" sz="4000" b="1" dirty="0">
                <a:solidFill>
                  <a:srgbClr val="FF0000"/>
                </a:solidFill>
              </a:rPr>
              <a:t>(PLPG</a:t>
            </a:r>
            <a:r>
              <a:rPr lang="en-GB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26576" y="3561912"/>
            <a:ext cx="3238533" cy="2424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rgbClr val="FF0000"/>
                </a:solidFill>
              </a:rPr>
              <a:t>Magang Industri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id-ID" sz="3200" dirty="0">
                <a:solidFill>
                  <a:srgbClr val="FF0000"/>
                </a:solidFill>
              </a:rPr>
              <a:t>sesuai dengan kompetensi keahliannya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51" y="3705485"/>
            <a:ext cx="1700337" cy="2163699"/>
          </a:xfrm>
          <a:prstGeom prst="rect">
            <a:avLst/>
          </a:prstGeom>
        </p:spPr>
      </p:pic>
      <p:pic>
        <p:nvPicPr>
          <p:cNvPr id="1026" name="Picture 2" descr="https://s-media-cache-ak0.pinimg.com/564x/07/76/e0/0776e0298c2310c12d85e93e467d4c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6" y="1222756"/>
            <a:ext cx="2293720" cy="19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98608"/>
            <a:ext cx="12192000" cy="1067759"/>
          </a:xfrm>
          <a:prstGeom prst="rect">
            <a:avLst/>
          </a:prstGeom>
        </p:spPr>
        <p:txBody>
          <a:bodyPr vert="horz" lIns="91364" tIns="45718" rIns="91364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ea typeface="Arial Narrow" charset="0"/>
                <a:cs typeface="Arial Narrow" charset="0"/>
              </a:rPr>
              <a:t>PENGUATAN PENDIDIKAN KARAKTER</a:t>
            </a:r>
            <a:endParaRPr lang="en-AU" sz="4800" b="1" dirty="0">
              <a:solidFill>
                <a:srgbClr val="4F81BD">
                  <a:lumMod val="75000"/>
                </a:srgbClr>
              </a:solidFill>
              <a:latin typeface="Arial Narrow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8036" y="2723905"/>
            <a:ext cx="8829960" cy="7292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1079234"/>
            <a:endParaRPr lang="en-US" sz="21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093" y="2758416"/>
            <a:ext cx="6795307" cy="1077217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algn="ctr" defTabSz="1079234"/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“</a:t>
            </a:r>
            <a:r>
              <a:rPr lang="id-ID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Senang Belajar </a:t>
            </a:r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d</a:t>
            </a:r>
            <a:r>
              <a:rPr lang="id-ID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i Rumah Kedua</a:t>
            </a:r>
            <a:r>
              <a:rPr lang="en-US" sz="3200" b="1" dirty="0">
                <a:solidFill>
                  <a:prstClr val="white"/>
                </a:solidFill>
                <a:latin typeface="Arial Narrow" pitchFamily="34" charset="0"/>
                <a:ea typeface="Arial Narrow" charset="0"/>
                <a:cs typeface="Arial Narrow" charset="0"/>
              </a:rPr>
              <a:t>”</a:t>
            </a:r>
            <a:endParaRPr lang="en-US" sz="3200" dirty="0">
              <a:solidFill>
                <a:prstClr val="white"/>
              </a:solidFill>
              <a:latin typeface="Arial Narrow" pitchFamily="34" charset="0"/>
              <a:ea typeface="Arial Narrow" charset="0"/>
              <a:cs typeface="Arial Narrow" charset="0"/>
            </a:endParaRPr>
          </a:p>
          <a:p>
            <a:pPr algn="ctr" defTabSz="1079234"/>
            <a:endParaRPr lang="en-US" sz="3200" dirty="0">
              <a:solidFill>
                <a:prstClr val="white"/>
              </a:solidFill>
              <a:latin typeface="Arial Narrow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7800"/>
            <a:ext cx="116840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18" tIns="60909" rIns="121818" bIns="60909" rtlCol="0" anchor="ctr"/>
          <a:lstStyle/>
          <a:p>
            <a:pPr algn="ctr" defTabSz="1079234"/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2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12800" y="1600200"/>
          <a:ext cx="104648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42669"/>
            <a:ext cx="8351603" cy="646331"/>
          </a:xfrm>
          <a:prstGeom prst="rect">
            <a:avLst/>
          </a:prstGeom>
          <a:noFill/>
        </p:spPr>
        <p:txBody>
          <a:bodyPr wrap="none" lIns="91364" tIns="45718" rIns="91364" bIns="45718" rtlCol="0">
            <a:spAutoFit/>
          </a:bodyPr>
          <a:lstStyle/>
          <a:p>
            <a:pPr algn="ctr" defTabSz="1079234"/>
            <a:r>
              <a:rPr lang="en-US" sz="3600" b="1" noProof="1">
                <a:solidFill>
                  <a:prstClr val="black"/>
                </a:solidFill>
                <a:latin typeface="Arial Narrow" pitchFamily="34" charset="0"/>
                <a:cs typeface="Century Gothic"/>
              </a:rPr>
              <a:t>PENGUATAN PENDIDIKAN KARAKTER (PPK)</a:t>
            </a:r>
            <a:endParaRPr lang="id-ID" sz="3600" b="1" noProof="1">
              <a:solidFill>
                <a:prstClr val="black"/>
              </a:solidFill>
              <a:latin typeface="Arial Narrow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45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691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91"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32596" y="886689"/>
            <a:ext cx="10838133" cy="5678883"/>
          </a:xfrm>
          <a:prstGeom prst="rect">
            <a:avLst/>
          </a:prstGeom>
        </p:spPr>
        <p:txBody>
          <a:bodyPr vert="horz" lIns="91364" tIns="45718" rIns="91364" bIns="4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a.  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Undang-Undang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No. 20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Tahun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2003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Pasal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3</a:t>
            </a:r>
            <a:endParaRPr lang="en-GB" sz="2300" dirty="0">
              <a:solidFill>
                <a:srgbClr val="277AC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64818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“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Pendidikan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nasional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berfungsi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mengembangkan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kemampuan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membentuk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watak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serta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peradaban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bangsa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yang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bermartabat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dalam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rangka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mencerdaskan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kehidupan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bangsa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bertujuan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untuk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berkembangnya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potensi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peserta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didik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agar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menjadi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manusia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yang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beriman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bertakwa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kepada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Tuhan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Yang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Maha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Esa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berakhlak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mulia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sehat</a:t>
            </a:r>
            <a:r>
              <a:rPr lang="en-GB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berilmu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cakap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kreatif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mandiri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menjadi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warga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negara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yang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demokratis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serta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bertanggung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jawab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.”</a:t>
            </a:r>
          </a:p>
          <a:p>
            <a:pPr marL="364818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en-GB" sz="15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64818" indent="-352121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b.  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Agenda </a:t>
            </a:r>
            <a:r>
              <a:rPr lang="id-ID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Nawacita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No. 8</a:t>
            </a:r>
            <a:endParaRPr lang="id-ID" sz="2300" dirty="0">
              <a:solidFill>
                <a:srgbClr val="277AC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64818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Penguatan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revolusi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karakter bangsa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melalui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budi pekerti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dan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pembangunan karakter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peserta didik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sebagai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bagian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dari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revolusi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mental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342586" indent="-342586" algn="just" defTabSz="913538">
              <a:lnSpc>
                <a:spcPct val="100000"/>
              </a:lnSpc>
              <a:spcBef>
                <a:spcPts val="0"/>
              </a:spcBef>
              <a:buFontTx/>
              <a:buAutoNum type="alphaLcPeriod"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c.  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Trisakti</a:t>
            </a:r>
            <a:endParaRPr lang="id-ID" sz="2300" dirty="0">
              <a:solidFill>
                <a:srgbClr val="277AC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364818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Mewujudkan Generasi yang </a:t>
            </a:r>
            <a:r>
              <a:rPr lang="id-ID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Berkepribadian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dalam Kebudayaan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0" indent="364818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d.   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RPJMN 2015-2019</a:t>
            </a:r>
            <a:endParaRPr lang="en-GB" sz="2300" dirty="0">
              <a:solidFill>
                <a:srgbClr val="277AC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1243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“</a:t>
            </a:r>
            <a:r>
              <a:rPr lang="en-US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Penguatan</a:t>
            </a:r>
            <a:r>
              <a:rPr lang="en-US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pendidikan</a:t>
            </a:r>
            <a:r>
              <a:rPr lang="en-US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karakter</a:t>
            </a:r>
            <a:r>
              <a:rPr lang="en-US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anak-anak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usia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sekolah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pada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semua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jenjang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pendidikan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untuk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memperkuat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nilai-nilai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moral,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akhlak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kepribadian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peserta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didik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dengan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memperkuat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pendidikan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karakter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yang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terintegrasi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dalam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mata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pelajaran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”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marL="31243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en-GB" sz="1500" dirty="0">
              <a:solidFill>
                <a:srgbClr val="277AC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4288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e.  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Mempersiapkan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Generasi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Emas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2045</a:t>
            </a:r>
          </a:p>
          <a:p>
            <a:pPr marL="320371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yang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bertaqwa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nasionalis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tangguh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mandiri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memiliki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keunggulan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bersaing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secara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global.</a:t>
            </a: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64818" indent="39686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270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f.   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Arahan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Khusus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Presiden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kepada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Mendikbud</a:t>
            </a:r>
            <a:r>
              <a:rPr lang="en-GB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untuk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memperkuat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pendidikan</a:t>
            </a:r>
            <a:r>
              <a:rPr lang="en-GB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karakter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1270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64818" indent="-352121" algn="just" defTabSz="9135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LcPeriod" startAt="5"/>
            </a:pPr>
            <a:endParaRPr lang="en-GB" sz="15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3464" y="242669"/>
            <a:ext cx="3662285" cy="646331"/>
          </a:xfrm>
          <a:prstGeom prst="rect">
            <a:avLst/>
          </a:prstGeom>
          <a:noFill/>
        </p:spPr>
        <p:txBody>
          <a:bodyPr wrap="none" lIns="91364" tIns="45718" rIns="91364" bIns="45718" rtlCol="0">
            <a:spAutoFit/>
          </a:bodyPr>
          <a:lstStyle/>
          <a:p>
            <a:pPr algn="ctr" defTabSz="1079234"/>
            <a:r>
              <a:rPr lang="en-US" sz="3600" b="1" noProof="1">
                <a:solidFill>
                  <a:prstClr val="black"/>
                </a:solidFill>
                <a:latin typeface="Arial Narrow" pitchFamily="34" charset="0"/>
                <a:cs typeface="Century Gothic"/>
              </a:rPr>
              <a:t>LATAR BELAKANG</a:t>
            </a:r>
            <a:endParaRPr lang="id-ID" sz="3600" b="1" noProof="1">
              <a:solidFill>
                <a:prstClr val="black"/>
              </a:solidFill>
              <a:latin typeface="Arial Narrow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3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691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91"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828844" y="1157040"/>
            <a:ext cx="10678215" cy="5340015"/>
          </a:xfrm>
          <a:prstGeom prst="rect">
            <a:avLst/>
          </a:prstGeom>
        </p:spPr>
        <p:txBody>
          <a:bodyPr vert="horz" lIns="68529" tIns="34290" rIns="68529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Harmonisasi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pengembangan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potensi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siswa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yang belum optimal</a:t>
            </a:r>
          </a:p>
          <a:p>
            <a:pPr marL="12700" indent="209348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antara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olah hati 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(etik),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olah pikir 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(literasi),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olah rasa 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(estetik), dan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olah raga 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(kinestetik)</a:t>
            </a:r>
          </a:p>
          <a:p>
            <a:pPr marL="12700" indent="352121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74385" indent="-261685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b</a:t>
            </a: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Besarnya populasi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siswa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, guru,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sekolah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yang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tersebar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di </a:t>
            </a:r>
            <a:r>
              <a:rPr lang="en-US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seluruh</a:t>
            </a:r>
            <a:r>
              <a:rPr lang="en-US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Indonesia</a:t>
            </a: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74385" indent="-52337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22048" indent="-222048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c.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Belum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optimalnya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s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inergi tanggungjawab 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terhadap pendidikan karakter anak</a:t>
            </a:r>
          </a:p>
          <a:p>
            <a:pPr marL="222048" indent="-222048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   antara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sekolah, orang tua dan masyarakat</a:t>
            </a:r>
          </a:p>
          <a:p>
            <a:pPr marL="222048" indent="-222048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74385" indent="-261685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d.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Tantangan globalisasi</a:t>
            </a: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7438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Pengaruh negatif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teknologi informasi dan komunikasi 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terhadap gaya hidup remaja,</a:t>
            </a:r>
          </a:p>
          <a:p>
            <a:pPr marL="27438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serta pudarnya nilai-nilai </a:t>
            </a:r>
            <a:r>
              <a:rPr lang="id-ID" sz="15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religiusitas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dan </a:t>
            </a:r>
            <a:r>
              <a:rPr lang="id-ID" sz="15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kearifan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lokal bangsa</a:t>
            </a:r>
          </a:p>
          <a:p>
            <a:pPr marL="27438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74385" indent="-261685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e.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Terbatasnya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p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endampingan orang tua</a:t>
            </a:r>
          </a:p>
          <a:p>
            <a:pPr marL="27438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mengakibatkan krisis identitas dan disorientasi tujuan hidup anak</a:t>
            </a:r>
          </a:p>
          <a:p>
            <a:pPr marL="274385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12700" indent="0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f.  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Ket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erbatasan</a:t>
            </a:r>
            <a:r>
              <a:rPr lang="id-ID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sarana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belajar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2300" b="1" dirty="0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300" b="1" dirty="0" err="1">
                <a:solidFill>
                  <a:srgbClr val="277AC1"/>
                </a:solidFill>
                <a:latin typeface="Helvetica Neue" charset="0"/>
                <a:ea typeface="Helvetica Neue" charset="0"/>
                <a:cs typeface="Helvetica Neue" charset="0"/>
              </a:rPr>
              <a:t>infrastruktur</a:t>
            </a:r>
            <a:endParaRPr lang="id-ID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74385" indent="-52337" algn="just" defTabSz="913538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d-ID" sz="15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Prasana</a:t>
            </a:r>
            <a:r>
              <a:rPr lang="id-ID" sz="15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dan sarana sekolah, sarana transportasi, jarak antara rumah siswa ke sekolah (jalur sungai, hutan), sehingga PPK diimplementasikan bertahap.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3417" y="242669"/>
            <a:ext cx="5282387" cy="646331"/>
          </a:xfrm>
          <a:prstGeom prst="rect">
            <a:avLst/>
          </a:prstGeom>
          <a:noFill/>
        </p:spPr>
        <p:txBody>
          <a:bodyPr wrap="none" lIns="91364" tIns="45718" rIns="91364" bIns="45718" rtlCol="0">
            <a:spAutoFit/>
          </a:bodyPr>
          <a:lstStyle/>
          <a:p>
            <a:pPr algn="ctr" defTabSz="1079234"/>
            <a:r>
              <a:rPr lang="en-US" sz="3600" b="1" noProof="1">
                <a:solidFill>
                  <a:prstClr val="black"/>
                </a:solidFill>
                <a:latin typeface="Arial Narrow" pitchFamily="34" charset="0"/>
                <a:cs typeface="Century Gothic"/>
              </a:rPr>
              <a:t>TANTANGAN DAN URGENSI</a:t>
            </a:r>
            <a:endParaRPr lang="id-ID" sz="3600" b="1" noProof="1">
              <a:solidFill>
                <a:prstClr val="black"/>
              </a:solidFill>
              <a:latin typeface="Arial Narrow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62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691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91"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8317" y="1092200"/>
            <a:ext cx="2926841" cy="55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37391" tIns="68718" rIns="137391" bIns="68718" rtlCol="0" anchor="ctr">
            <a:normAutofit fontScale="40000" lnSpcReduction="20000"/>
          </a:bodyPr>
          <a:lstStyle>
            <a:lvl1pPr algn="ctr" defTabSz="386815" rtl="0" eaLnBrk="1" latinLnBrk="0" hangingPunct="1">
              <a:spcBef>
                <a:spcPct val="0"/>
              </a:spcBef>
              <a:buNone/>
              <a:defRPr sz="37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Religius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Jujur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Toleransi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Disiplin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Kerja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Keras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Kreatif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Mandiri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Demokratis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Rasa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Ingin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Tahu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Semangat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Kebangsaan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Cinta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Tanah Air</a:t>
            </a: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Menghargai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Prestasi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Bersahabat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Komunikatif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Cinta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Damai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Gemar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Membaca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Peduli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Lingkungan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Peduli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Sosial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Tanggung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Jawab</a:t>
            </a:r>
            <a:endParaRPr lang="en-US" sz="43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4300" b="1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4300" b="1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lain-lain)</a:t>
            </a:r>
          </a:p>
          <a:p>
            <a:pPr defTabSz="386460"/>
            <a:endParaRPr lang="en-US" sz="36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endParaRPr lang="en-US" sz="36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endParaRPr lang="en-US" sz="3600" b="1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386460"/>
            <a:r>
              <a:rPr lang="en-US" sz="3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Nilai-nilai</a:t>
            </a:r>
            <a:r>
              <a:rPr lang="en-US" sz="37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Karakter</a:t>
            </a:r>
            <a:endParaRPr lang="en-US" sz="37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6034035"/>
              </p:ext>
            </p:extLst>
          </p:nvPr>
        </p:nvGraphicFramePr>
        <p:xfrm>
          <a:off x="386300" y="1617077"/>
          <a:ext cx="3576101" cy="384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evron 6"/>
          <p:cNvSpPr/>
          <p:nvPr/>
        </p:nvSpPr>
        <p:spPr>
          <a:xfrm>
            <a:off x="4064020" y="3230710"/>
            <a:ext cx="659439" cy="464017"/>
          </a:xfrm>
          <a:prstGeom prst="chevr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913538"/>
            <a:endParaRPr lang="en-US" sz="2400" ker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hevron 7"/>
          <p:cNvSpPr/>
          <p:nvPr/>
        </p:nvSpPr>
        <p:spPr>
          <a:xfrm>
            <a:off x="7197308" y="3230710"/>
            <a:ext cx="659439" cy="464017"/>
          </a:xfrm>
          <a:prstGeom prst="chevr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913538"/>
            <a:endParaRPr lang="en-US" sz="2400" kern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749" y="5916221"/>
            <a:ext cx="2743200" cy="584771"/>
          </a:xfrm>
          <a:prstGeom prst="rect">
            <a:avLst/>
          </a:prstGeom>
          <a:noFill/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Filosofi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Pendidikan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Karakter</a:t>
            </a:r>
            <a:endParaRPr lang="en-US" sz="1500" kern="0" dirty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913538"/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Ki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Hajar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Dewantara</a:t>
            </a:r>
            <a:endParaRPr lang="en-US" sz="1500" kern="0" dirty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03" y="5899829"/>
            <a:ext cx="3103377" cy="353939"/>
          </a:xfrm>
          <a:prstGeom prst="rect">
            <a:avLst/>
          </a:prstGeom>
          <a:noFill/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Kristalisasi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Nilai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Karakter</a:t>
            </a:r>
            <a:endParaRPr lang="en-US" sz="1500" kern="0" dirty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23" y="1617080"/>
            <a:ext cx="3972039" cy="399640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818" tIns="60909" rIns="121818" bIns="60909"/>
          <a:lstStyle>
            <a:defPPr>
              <a:defRPr lang="id-ID"/>
            </a:defPPr>
            <a:lvl1pPr marL="0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92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186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277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369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5463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0556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649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741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538"/>
            <a:fld id="{0827BF28-B950-4BA2-B6C2-702EC9D54A6F}" type="slidenum">
              <a:rPr lang="en-US" sz="1900" kern="0">
                <a:solidFill>
                  <a:sysClr val="windowText" lastClr="000000"/>
                </a:solidFill>
              </a:rPr>
              <a:pPr defTabSz="913538"/>
              <a:t>38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2271" y="2458608"/>
            <a:ext cx="1103361" cy="451405"/>
          </a:xfrm>
          <a:prstGeom prst="rect">
            <a:avLst/>
          </a:prstGeom>
          <a:noFill/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1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Etika</a:t>
            </a:r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2684" y="3773444"/>
            <a:ext cx="1305079" cy="451405"/>
          </a:xfrm>
          <a:prstGeom prst="rect">
            <a:avLst/>
          </a:prstGeom>
          <a:noFill/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1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Literasi</a:t>
            </a:r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380" y="3773444"/>
            <a:ext cx="1604295" cy="451405"/>
          </a:xfrm>
          <a:prstGeom prst="rect">
            <a:avLst/>
          </a:prstGeom>
          <a:noFill/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1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Kinestetik</a:t>
            </a:r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105" y="4895726"/>
            <a:ext cx="1473683" cy="461665"/>
          </a:xfrm>
          <a:prstGeom prst="rect">
            <a:avLst/>
          </a:prstGeom>
          <a:noFill/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1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Estetika</a:t>
            </a:r>
            <a:r>
              <a:rPr lang="en-US" sz="21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4460" y="3525013"/>
            <a:ext cx="1146629" cy="353939"/>
          </a:xfrm>
          <a:prstGeom prst="rect">
            <a:avLst/>
          </a:prstGeom>
          <a:solidFill>
            <a:schemeClr val="bg1"/>
          </a:solidFill>
        </p:spPr>
        <p:txBody>
          <a:bodyPr wrap="square" lIns="121818" tIns="60909" rIns="121818" bIns="60909" rtlCol="0">
            <a:spAutoFit/>
          </a:bodyPr>
          <a:lstStyle/>
          <a:p>
            <a:pPr algn="ctr" defTabSz="913538"/>
            <a:r>
              <a:rPr lang="en-US" sz="1500" b="1" kern="0">
                <a:solidFill>
                  <a:srgbClr val="EEECE1">
                    <a:lumMod val="90000"/>
                  </a:srgbClr>
                </a:solidFill>
                <a:latin typeface="Helvetica Neue" charset="0"/>
                <a:ea typeface="Helvetica Neue" charset="0"/>
                <a:cs typeface="Helvetica Neue" charset="0"/>
              </a:rPr>
              <a:t>UTAMA</a:t>
            </a:r>
            <a:endParaRPr lang="en-US" sz="1500" b="1" kern="0" dirty="0">
              <a:solidFill>
                <a:srgbClr val="EEECE1">
                  <a:lumMod val="90000"/>
                </a:srgb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279419"/>
            <a:ext cx="9753600" cy="666849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algn="ctr" defTabSz="1079234"/>
            <a:r>
              <a:rPr lang="en-US" sz="3700" b="1" noProof="1">
                <a:solidFill>
                  <a:prstClr val="black"/>
                </a:solidFill>
                <a:latin typeface="Arial Narrow" pitchFamily="34" charset="0"/>
                <a:cs typeface="Century Gothic"/>
              </a:rPr>
              <a:t>PENGEMBANGAN NILAI-NILAI KARAKTER</a:t>
            </a:r>
            <a:endParaRPr lang="id-ID" sz="3700" b="1" noProof="1">
              <a:solidFill>
                <a:prstClr val="black"/>
              </a:solidFill>
              <a:latin typeface="Arial Narrow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28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064000" y="685801"/>
            <a:ext cx="508000" cy="40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818" tIns="60909" rIns="121818" bIns="60909" rtlCol="0" anchor="ctr"/>
          <a:lstStyle/>
          <a:p>
            <a:pPr algn="ctr" defTabSz="1079234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28000" y="787400"/>
            <a:ext cx="508000" cy="40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818" tIns="60909" rIns="121818" bIns="60909" rtlCol="0" anchor="ctr"/>
          <a:lstStyle/>
          <a:p>
            <a:pPr algn="ctr" defTabSz="1079234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1481" y="6387069"/>
            <a:ext cx="4728519" cy="20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079234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6027" y="787406"/>
            <a:ext cx="11068093" cy="5861516"/>
            <a:chOff x="605364" y="810772"/>
            <a:chExt cx="11068095" cy="58615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605365" y="810772"/>
              <a:ext cx="3537243" cy="4708983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 defTabSz="1079234"/>
              <a:r>
                <a:rPr lang="id-ID" sz="1500" b="1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FOKUS PENGUATAN PENDIDIKAN KARAKTER</a:t>
              </a:r>
            </a:p>
            <a:p>
              <a:pPr defTabSz="1079234"/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1. Struktur Program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Jenjang dan Kelas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Ekosistem Sekolah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Penguatan kapasitas guru</a:t>
              </a:r>
            </a:p>
            <a:p>
              <a:pPr defTabSz="1079234"/>
              <a:endPara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2. Struktur Kurikulum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PPK melalui kegiatan Intra-kurikuler dan </a:t>
              </a:r>
              <a:r>
                <a:rPr lang="id-ID" sz="15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ko</a:t>
              </a: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-kurikuler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PPK melalui kegiatan Ekstra-kurikuler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  <a:sym typeface="Wingdings" panose="05000000000000000000" pitchFamily="2" charset="2"/>
                </a:rPr>
                <a:t>PPK melalui kegiatan non-kurikuler</a:t>
              </a:r>
              <a:endParaRPr lang="id-ID" sz="15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endPara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3. Struktur Kegiatan</a:t>
              </a:r>
            </a:p>
            <a:p>
              <a:pPr marL="285497" indent="-107849" defTabSz="1079234">
                <a:buFont typeface="Wingdings" charset="2"/>
                <a:buChar char="§"/>
              </a:pP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Praksis Kegiatan Pembentukan Karakter di lingkungan sekolah berdasarkan 4 dimensi pengolahan karakter Ki Hadjar Dewantara (Olah pikir, Olah hati, Olah rasa/karsa, Olah raga</a:t>
              </a: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285497" indent="-107849" defTabSz="1079234">
                <a:buFont typeface="Wingdings" charset="2"/>
                <a:buChar char="§"/>
              </a:pP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67389" y="810772"/>
              <a:ext cx="3665209" cy="10259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 defTabSz="1079234"/>
              <a:r>
                <a:rPr lang="id-ID" sz="1500" b="1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PENDIDIKAN KARAKTER BERBASIS KELAS</a:t>
              </a:r>
            </a:p>
            <a:p>
              <a:pPr marL="279146" indent="-279146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Integrasi dalam mata pelajaran</a:t>
              </a:r>
            </a:p>
            <a:p>
              <a:pPr marL="279146" indent="-279146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Optimalisasi muatan lokal</a:t>
              </a:r>
            </a:p>
            <a:p>
              <a:pPr marL="279146" indent="-279146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Manajemen kelas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9742" y="3452373"/>
              <a:ext cx="3649043" cy="16825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 defTabSz="1079234"/>
              <a:r>
                <a:rPr lang="id-ID" sz="1300" b="1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PENDIDIKAN KARAKTER BERBASIS KOMUNITAS</a:t>
              </a:r>
            </a:p>
            <a:p>
              <a:pPr marL="285497" indent="-285497" defTabSz="1079234">
                <a:buFont typeface="Wingdings" charset="2"/>
                <a:buChar char="§"/>
              </a:pP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Orang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tua</a:t>
              </a: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285497" indent="-285497" defTabSz="1079234">
                <a:buFont typeface="Wingdings" charset="2"/>
                <a:buChar char="§"/>
              </a:pP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Komite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Sekolah</a:t>
              </a:r>
              <a:endPara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285497" indent="-285497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Dunia usaha</a:t>
              </a:r>
            </a:p>
            <a:p>
              <a:pPr marL="285497" indent="-285497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Akademisi, pegiat pendidikan,</a:t>
              </a: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285497" indent="-285497" defTabSz="1079234">
                <a:buFont typeface="Wingdings" charset="2"/>
                <a:buChar char="§"/>
              </a:pP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Pelaku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Seni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&amp;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Budaya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, Bahasa &amp; Sastra</a:t>
              </a:r>
            </a:p>
            <a:p>
              <a:pPr marL="285497" indent="-285497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Pemerintah 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&amp;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Pemda</a:t>
              </a: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32181" y="810772"/>
              <a:ext cx="3041278" cy="44781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 defTabSz="1079234"/>
              <a:r>
                <a:rPr lang="en-US" sz="1500" b="1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KELUARAN</a:t>
              </a:r>
              <a:endParaRPr lang="id-ID" sz="1500" b="1" dirty="0">
                <a:solidFill>
                  <a:srgbClr val="4BACC6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algn="ctr" defTabSz="1079234"/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Pembentukan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individu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yang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memiliki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karakter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dan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kompetensi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500" b="1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abad</a:t>
              </a:r>
              <a:r>
                <a:rPr lang="en-US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21</a:t>
              </a:r>
            </a:p>
            <a:p>
              <a:pPr algn="ctr" defTabSz="1079234"/>
              <a:endPara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algn="ctr" defTabSz="1079234"/>
              <a:r>
                <a:rPr lang="en-US" sz="1500" b="1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HASIL</a:t>
              </a:r>
              <a:endParaRPr lang="id-ID" sz="1500" b="1" dirty="0">
                <a:solidFill>
                  <a:srgbClr val="4BACC6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177648" indent="-177648" defTabSz="1079234">
                <a:buFont typeface="Wingdings" charset="2"/>
                <a:buChar char="§"/>
              </a:pPr>
              <a:r>
                <a:rPr lang="id-ID" sz="15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Olah pik</a:t>
              </a:r>
              <a:r>
                <a:rPr lang="en-US" sz="1500" dirty="0" err="1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ir</a:t>
              </a:r>
              <a:r>
                <a:rPr lang="en-US" sz="15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: </a:t>
              </a: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Individu yang memiliki keunggulan akademis sebagai hasil pembelajaran dan pembelajar sepanjang hayat</a:t>
              </a: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177648" indent="-177648" defTabSz="1079234">
                <a:buFont typeface="Wingdings" charset="2"/>
                <a:buChar char="§"/>
              </a:pPr>
              <a:r>
                <a:rPr lang="id-ID" sz="1500" b="1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Olah hati</a:t>
              </a:r>
              <a:r>
                <a:rPr lang="en-US" sz="1500" b="1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: </a:t>
              </a: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Individu yang memiliki kerohanian mendalam, beriman dan bertakwa</a:t>
              </a: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177648" indent="-177648" defTabSz="1079234">
                <a:buFont typeface="Wingdings" charset="2"/>
                <a:buChar char="§"/>
              </a:pPr>
              <a:r>
                <a:rPr lang="id-ID" sz="15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Olah rasa dan karsa</a:t>
              </a:r>
              <a:r>
                <a:rPr lang="en-US" sz="15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:  </a:t>
              </a: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Individu yang memiliki integritas moral, rasa berkesenian dan berkebudayaan</a:t>
              </a:r>
              <a:endParaRPr lang="id-ID" sz="15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177648" indent="-177648" defTabSz="1079234">
                <a:buFont typeface="Wingdings" charset="2"/>
                <a:buChar char="§"/>
              </a:pPr>
              <a:r>
                <a:rPr lang="id-ID" sz="15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Olah raga</a:t>
              </a:r>
              <a:r>
                <a:rPr lang="en-US" sz="1500" dirty="0">
                  <a:solidFill>
                    <a:srgbClr val="0070C0"/>
                  </a:solidFill>
                  <a:latin typeface="Arial Narrow" charset="0"/>
                  <a:ea typeface="Arial Narrow" charset="0"/>
                  <a:cs typeface="Arial Narrow" charset="0"/>
                </a:rPr>
                <a:t>:</a:t>
              </a:r>
              <a:r>
                <a:rPr lang="id-ID" sz="15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id-ID" sz="1500" b="1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Individu yang sehat dan mampu berpartisipasi aktif sebagai warga negara</a:t>
              </a:r>
              <a:endParaRPr lang="en-US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marL="177648" indent="-177648" defTabSz="1079234">
                <a:buFont typeface="Wingdings" charset="2"/>
                <a:buChar char="§"/>
              </a:pPr>
              <a:endParaRPr lang="id-ID" sz="15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364" y="5179573"/>
              <a:ext cx="11068095" cy="1492717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algn="ctr" defTabSz="1079234"/>
              <a:r>
                <a:rPr lang="id-ID" sz="1300" b="1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PELIBATAN PUBLIK</a:t>
              </a:r>
            </a:p>
            <a:p>
              <a:pPr defTabSz="1079234"/>
              <a:r>
                <a:rPr lang="id-ID" sz="1300" b="1" u="sng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Orang tua	             Komite Sekolah	        Dunia Usaha                Akademisi/Pegiat Pendidikan                 </a:t>
              </a:r>
              <a:r>
                <a:rPr lang="en-US" sz="1300" b="1" u="sng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id-ID" sz="1300" b="1" u="sng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Pelaku Seni &amp; Budaya  </a:t>
              </a:r>
              <a:r>
                <a:rPr lang="en-US" sz="1300" b="1" u="sng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    </a:t>
              </a:r>
              <a:r>
                <a:rPr lang="id-ID" sz="1300" b="1" u="sng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Pemerintah </a:t>
              </a:r>
              <a:r>
                <a:rPr lang="en-US" sz="1300" b="1" u="sng" dirty="0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&amp; </a:t>
              </a:r>
              <a:r>
                <a:rPr lang="en-US" sz="1300" b="1" u="sng" dirty="0" err="1">
                  <a:solidFill>
                    <a:srgbClr val="4BACC6">
                      <a:lumMod val="75000"/>
                    </a:srgbClr>
                  </a:solidFill>
                  <a:latin typeface="Arial Narrow" charset="0"/>
                  <a:ea typeface="Arial Narrow" charset="0"/>
                  <a:cs typeface="Arial Narrow" charset="0"/>
                </a:rPr>
                <a:t>Pemda</a:t>
              </a:r>
              <a:endParaRPr lang="id-ID" sz="1300" b="1" u="sng" dirty="0">
                <a:solidFill>
                  <a:srgbClr val="4BACC6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Komunikasi	             Mediasi	                                    CSR	                  Partisipasi                      	 Sumber belajar                  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Kolaborasi sumber daya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: </a:t>
              </a:r>
              <a:endParaRPr lang="id-ID" sz="13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Komitmen 	             Mobilisasi sumber daya             Sumber Belajar         </a:t>
              </a:r>
              <a:r>
                <a:rPr lang="en-AU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 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Advokasi ABK/kelompok Marjinal	 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Komunitas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Bahasa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    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Kemdagri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,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Kemenag,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Konsistensi                       Pengawasan                              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Media Massa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        Literasi		 Taman Budaya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	 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     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Kemenkes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, 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Kemenhan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,</a:t>
              </a:r>
              <a:endParaRPr lang="id-ID" sz="13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Finansial                                                                                                                     Program inovasi		 Sanggar Seni	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    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Kemendes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, TNI/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Polri</a:t>
              </a:r>
              <a:endParaRPr lang="id-ID" sz="13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  <a:p>
              <a:pPr defTabSz="1079234"/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Berbagi Pengetahuan	                        					 Museum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	</a:t>
              </a:r>
              <a:r>
                <a:rPr lang="id-ID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          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   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Pemprov</a:t>
              </a:r>
              <a:r>
                <a:rPr lang="en-US" sz="1300" dirty="0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/Kota/</a:t>
              </a:r>
              <a:r>
                <a:rPr lang="en-US" sz="1300" dirty="0" err="1">
                  <a:solidFill>
                    <a:prstClr val="black"/>
                  </a:solidFill>
                  <a:latin typeface="Arial Narrow" charset="0"/>
                  <a:ea typeface="Arial Narrow" charset="0"/>
                  <a:cs typeface="Arial Narrow" charset="0"/>
                </a:rPr>
                <a:t>Kab</a:t>
              </a:r>
              <a:endParaRPr lang="id-ID" sz="13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4181411" y="1287824"/>
              <a:ext cx="385977" cy="35909"/>
            </a:xfrm>
            <a:prstGeom prst="straightConnector1">
              <a:avLst/>
            </a:prstGeom>
            <a:grpFill/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305154" y="2780038"/>
              <a:ext cx="326611" cy="1309390"/>
            </a:xfrm>
            <a:prstGeom prst="straightConnector1">
              <a:avLst/>
            </a:prstGeom>
            <a:grpFill/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3"/>
              <a:endCxn id="9" idx="1"/>
            </p:cNvCxnSpPr>
            <p:nvPr/>
          </p:nvCxnSpPr>
          <p:spPr>
            <a:xfrm>
              <a:off x="8232597" y="1323733"/>
              <a:ext cx="399584" cy="1726115"/>
            </a:xfrm>
            <a:prstGeom prst="straightConnector1">
              <a:avLst/>
            </a:prstGeom>
            <a:grpFill/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372798" y="850927"/>
              <a:ext cx="10064" cy="4176841"/>
            </a:xfrm>
            <a:prstGeom prst="straightConnector1">
              <a:avLst/>
            </a:prstGeom>
            <a:grpFill/>
            <a:ln w="38100">
              <a:noFill/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13040" y="1803403"/>
            <a:ext cx="3715229" cy="1738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818" tIns="60909" rIns="121818" bIns="60909" rtlCol="0" anchor="t">
            <a:spAutoFit/>
          </a:bodyPr>
          <a:lstStyle/>
          <a:p>
            <a:pPr algn="ctr" defTabSz="1079234"/>
            <a:r>
              <a:rPr lang="id-ID" sz="1500" b="1" dirty="0">
                <a:solidFill>
                  <a:srgbClr val="4BACC6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PENDIDIKAN KARAKTER BERBASIS</a:t>
            </a:r>
          </a:p>
          <a:p>
            <a:pPr algn="ctr" defTabSz="1079234"/>
            <a:r>
              <a:rPr lang="id-ID" sz="1500" b="1" dirty="0">
                <a:solidFill>
                  <a:srgbClr val="4BACC6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KULTUR SEKOLAH</a:t>
            </a:r>
          </a:p>
          <a:p>
            <a:pPr marL="285497" indent="-285497" defTabSz="1079234">
              <a:buFont typeface="Wingdings" charset="2"/>
              <a:buChar char="§"/>
            </a:pPr>
            <a:r>
              <a: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Pembiasaan nilai-nilai dalam keseharian sekolah</a:t>
            </a:r>
          </a:p>
          <a:p>
            <a:pPr marL="285497" indent="-285497" defTabSz="1079234">
              <a:buFont typeface="Wingdings" charset="2"/>
              <a:buChar char="§"/>
            </a:pPr>
            <a:r>
              <a: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Keteladanan pendidik</a:t>
            </a:r>
          </a:p>
          <a:p>
            <a:pPr marL="285497" indent="-285497" defTabSz="1079234">
              <a:buFont typeface="Wingdings" charset="2"/>
              <a:buChar char="§"/>
            </a:pPr>
            <a:r>
              <a: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Ekosistem sekolah</a:t>
            </a:r>
          </a:p>
          <a:p>
            <a:pPr marL="285497" indent="-285497" defTabSz="1079234">
              <a:buFont typeface="Wingdings" charset="2"/>
              <a:buChar char="§"/>
            </a:pPr>
            <a:r>
              <a:rPr lang="id-ID" sz="15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Norma, peraturan, dan tradisi sekolah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4120" y="6416676"/>
            <a:ext cx="446280" cy="365125"/>
          </a:xfrm>
        </p:spPr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6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12803" y="127335"/>
            <a:ext cx="10899348" cy="660068"/>
          </a:xfrm>
          <a:prstGeom prst="rect">
            <a:avLst/>
          </a:prstGeom>
        </p:spPr>
        <p:txBody>
          <a:bodyPr vert="horz" lIns="91364" tIns="45718" rIns="9136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Arial Narrow" pitchFamily="34" charset="0"/>
                <a:ea typeface="Arial Narrow" charset="0"/>
                <a:cs typeface="Arial Narrow" charset="0"/>
              </a:rPr>
              <a:t>KONSEP DASAR PPK</a:t>
            </a:r>
            <a:endParaRPr lang="en-AU" sz="3200" b="1" i="1" dirty="0">
              <a:solidFill>
                <a:prstClr val="black"/>
              </a:solidFill>
              <a:latin typeface="Arial Narrow" pitchFamily="34" charset="0"/>
              <a:ea typeface="Arial Narrow" charset="0"/>
              <a:cs typeface="Arial Narrow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27500" y="1460627"/>
            <a:ext cx="431800" cy="1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14448" y="1473327"/>
            <a:ext cx="13221" cy="276847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27503" y="2859793"/>
            <a:ext cx="444500" cy="10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27503" y="4216576"/>
            <a:ext cx="444500" cy="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026400" y="4851400"/>
            <a:ext cx="0" cy="331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8191503" y="1295401"/>
            <a:ext cx="440356" cy="12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64283" y="1304263"/>
            <a:ext cx="5828" cy="274002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191553" y="2681816"/>
            <a:ext cx="437873" cy="10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184536" y="4039385"/>
            <a:ext cx="455605" cy="12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026400" y="3124200"/>
            <a:ext cx="0" cy="331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026400" y="1472260"/>
            <a:ext cx="0" cy="331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53" y="169360"/>
            <a:ext cx="813729" cy="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65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1655" y="627739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68379" y="6277397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44797" y="6285759"/>
            <a:ext cx="588195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12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SMK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583" y="6285759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40720" y="6285759"/>
            <a:ext cx="545448" cy="307776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algn="ctr" defTabSz="1079901"/>
            <a:r>
              <a:rPr lang="id-ID" sz="12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1:12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graphicFrame>
        <p:nvGraphicFramePr>
          <p:cNvPr id="131" name="Group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06495"/>
              </p:ext>
            </p:extLst>
          </p:nvPr>
        </p:nvGraphicFramePr>
        <p:xfrm>
          <a:off x="3517676" y="169744"/>
          <a:ext cx="6706790" cy="6427608"/>
        </p:xfrm>
        <a:graphic>
          <a:graphicData uri="http://schemas.openxmlformats.org/drawingml/2006/table">
            <a:tbl>
              <a:tblPr/>
              <a:tblGrid>
                <a:gridCol w="555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5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7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2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08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65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No</a:t>
                      </a:r>
                      <a:endParaRPr kumimoji="0" lang="id-ID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Mata Uji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∑</a:t>
                      </a: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Soal</a:t>
                      </a:r>
                      <a:endParaRPr kumimoji="0" lang="id-ID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Rerata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StD</a:t>
                      </a:r>
                      <a:endParaRPr kumimoji="0" lang="id-ID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Rendah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Tinggi</a:t>
                      </a:r>
                      <a:endParaRPr kumimoji="0" lang="id-ID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Tes Umum Guru TK/SD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34.26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6.56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67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Tes Umum Guru Lainnya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40.15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7.29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67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7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Tes Bakat Skolastik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30.20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7.40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Guru Kelas TK</a:t>
                      </a:r>
                      <a:endParaRPr kumimoji="0" lang="id-ID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41.95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8.62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Guru Kelas SD</a:t>
                      </a:r>
                      <a:endParaRPr kumimoji="0" lang="id-ID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37.82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8.01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77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Penjaskes SD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21.88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5.56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PPKn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23.38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4.82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Sejarah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16.69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4.39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9.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Bahasa Indonesia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20.56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5.18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Bahasa Inggris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23.37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7.13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11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Penjaskes SMP/SMA/SMK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13.90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5.86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12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Matematika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14.34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4.66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13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Fisika</a:t>
                      </a:r>
                      <a:endParaRPr kumimoji="0" lang="id-ID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13.24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5.86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14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Biologi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19.00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4.58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15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Kimia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22.33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4.91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16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Ekonomi</a:t>
                      </a:r>
                      <a:endParaRPr kumimoji="0" lang="id-ID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12.63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4.14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17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Sosiologi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19.09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4.93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Geografi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19.43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4.88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34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19</a:t>
                      </a:r>
                      <a:endParaRPr kumimoji="0" lang="id-ID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Pendidikan Seni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18.44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4.50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31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20</a:t>
                      </a:r>
                      <a:endParaRPr kumimoji="0" lang="id-ID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PLB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889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9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40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18.38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549275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549275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4.43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  <a:endParaRPr kumimoji="0" lang="id-ID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20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6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</a:tabLst>
                        <a:defRPr sz="1400">
                          <a:solidFill>
                            <a:srgbClr val="003399"/>
                          </a:solidFill>
                          <a:latin typeface="Franklin Gothic Demi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</a:tabLst>
                      </a:pPr>
                      <a:r>
                        <a:rPr kumimoji="0" lang="id-ID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29</a:t>
                      </a:r>
                      <a:endParaRPr kumimoji="0" lang="id-ID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34" name="TextBox 133"/>
          <p:cNvSpPr txBox="1"/>
          <p:nvPr/>
        </p:nvSpPr>
        <p:spPr>
          <a:xfrm rot="5400000">
            <a:off x="-174443" y="2997587"/>
            <a:ext cx="6077976" cy="779700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algn="ctr" defTabSz="1079901"/>
            <a:r>
              <a:rPr lang="id-ID" altLang="en-US" sz="2100" b="1" dirty="0">
                <a:solidFill>
                  <a:prstClr val="black"/>
                </a:solidFill>
                <a:latin typeface="Trebuchet MS" pitchFamily="34" charset="0"/>
              </a:rPr>
              <a:t>Statistik Deskriptif Skor Mentah Per Mata Uji</a:t>
            </a:r>
            <a:r>
              <a:rPr lang="en-US" altLang="en-US" sz="2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rebuchet MS" pitchFamily="34" charset="0"/>
              </a:rPr>
              <a:t>Hasil</a:t>
            </a:r>
            <a:r>
              <a:rPr lang="en-US" altLang="en-US" sz="2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rebuchet MS" pitchFamily="34" charset="0"/>
              </a:rPr>
              <a:t>Tes</a:t>
            </a:r>
            <a:r>
              <a:rPr lang="en-US" altLang="en-US" sz="21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rebuchet MS" pitchFamily="34" charset="0"/>
              </a:rPr>
              <a:t>Calon</a:t>
            </a:r>
            <a:r>
              <a:rPr lang="en-US" altLang="en-US" sz="2100" b="1" dirty="0">
                <a:solidFill>
                  <a:srgbClr val="FF0000"/>
                </a:solidFill>
                <a:latin typeface="Trebuchet MS" pitchFamily="34" charset="0"/>
              </a:rPr>
              <a:t> Guru</a:t>
            </a:r>
          </a:p>
        </p:txBody>
      </p:sp>
      <p:sp>
        <p:nvSpPr>
          <p:cNvPr id="139" name="Rectangle 181"/>
          <p:cNvSpPr>
            <a:spLocks noChangeArrowheads="1"/>
          </p:cNvSpPr>
          <p:nvPr/>
        </p:nvSpPr>
        <p:spPr bwMode="auto">
          <a:xfrm rot="16200000">
            <a:off x="8402661" y="2946541"/>
            <a:ext cx="627500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5" tIns="60942" rIns="121885" bIns="60942" anchor="ctr"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1079901">
              <a:lnSpc>
                <a:spcPct val="65000"/>
              </a:lnSpc>
              <a:defRPr/>
            </a:pPr>
            <a:r>
              <a:rPr lang="en-US" altLang="en-US" sz="1900" dirty="0">
                <a:solidFill>
                  <a:prstClr val="black"/>
                </a:solidFill>
                <a:latin typeface="Trebuchet MS" pitchFamily="34" charset="0"/>
              </a:rPr>
              <a:t>(</a:t>
            </a:r>
            <a:r>
              <a:rPr lang="id-ID" altLang="en-US" sz="1900" dirty="0">
                <a:solidFill>
                  <a:prstClr val="black"/>
                </a:solidFill>
                <a:latin typeface="Trebuchet MS" pitchFamily="34" charset="0"/>
              </a:rPr>
              <a:t>Sumber Data: </a:t>
            </a:r>
            <a:r>
              <a:rPr lang="en-US" altLang="en-US" sz="1900" i="1" dirty="0" err="1">
                <a:solidFill>
                  <a:prstClr val="black"/>
                </a:solidFill>
                <a:latin typeface="Trebuchet MS" pitchFamily="34" charset="0"/>
              </a:rPr>
              <a:t>Direktorat</a:t>
            </a:r>
            <a:r>
              <a:rPr lang="en-US" altLang="en-US" sz="1900" i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altLang="en-US" sz="1900" i="1" dirty="0" err="1">
                <a:solidFill>
                  <a:prstClr val="black"/>
                </a:solidFill>
                <a:latin typeface="Trebuchet MS" pitchFamily="34" charset="0"/>
              </a:rPr>
              <a:t>Tenaga</a:t>
            </a:r>
            <a:r>
              <a:rPr lang="en-US" altLang="en-US" sz="1900" i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altLang="en-US" sz="1900" i="1" dirty="0" err="1">
                <a:solidFill>
                  <a:prstClr val="black"/>
                </a:solidFill>
                <a:latin typeface="Trebuchet MS" pitchFamily="34" charset="0"/>
              </a:rPr>
              <a:t>Kependidikan</a:t>
            </a:r>
            <a:r>
              <a:rPr lang="en-US" altLang="en-US" sz="1900" i="1" dirty="0">
                <a:solidFill>
                  <a:prstClr val="black"/>
                </a:solidFill>
                <a:latin typeface="Trebuchet MS" pitchFamily="34" charset="0"/>
              </a:rPr>
              <a:t>, 2004</a:t>
            </a:r>
            <a:r>
              <a:rPr lang="en-US" altLang="en-US" sz="1900" dirty="0">
                <a:solidFill>
                  <a:prstClr val="black"/>
                </a:solidFill>
                <a:latin typeface="Trebuchet MS" pitchFamily="34" charset="0"/>
              </a:rPr>
              <a:t>)</a:t>
            </a:r>
            <a:endParaRPr lang="en-US" altLang="en-US" sz="19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39200" y="6273804"/>
            <a:ext cx="2844800" cy="365125"/>
          </a:xfrm>
        </p:spPr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397124"/>
            <a:ext cx="4064000" cy="3725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1-- </a:t>
            </a:r>
            <a:r>
              <a:rPr lang="id-ID" sz="1900" b="1" dirty="0">
                <a:latin typeface="Arial Narrow" pitchFamily="34" charset="0"/>
              </a:rPr>
              <a:t>Nilai-Nilai Moral Universal 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2 –</a:t>
            </a:r>
            <a:r>
              <a:rPr lang="id-ID" sz="1900" b="1" dirty="0">
                <a:latin typeface="Arial Narrow" pitchFamily="34" charset="0"/>
              </a:rPr>
              <a:t> Pendekatan Sinkronisasi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3</a:t>
            </a:r>
            <a:r>
              <a:rPr lang="id-ID" sz="1900" b="1" dirty="0">
                <a:latin typeface="Arial Narrow" pitchFamily="34" charset="0"/>
              </a:rPr>
              <a:t> </a:t>
            </a:r>
            <a:r>
              <a:rPr lang="id-ID" sz="1900" dirty="0">
                <a:latin typeface="Arial Narrow" pitchFamily="34" charset="0"/>
              </a:rPr>
              <a:t>–</a:t>
            </a:r>
            <a:r>
              <a:rPr lang="id-ID" sz="1900" b="1" dirty="0">
                <a:latin typeface="Arial Narrow" pitchFamily="34" charset="0"/>
              </a:rPr>
              <a:t> Pendekatan Integral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4 –</a:t>
            </a:r>
            <a:r>
              <a:rPr lang="id-ID" sz="1900" b="1" dirty="0">
                <a:latin typeface="Arial Narrow" pitchFamily="34" charset="0"/>
              </a:rPr>
              <a:t> Terukur dan Objektif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5 –</a:t>
            </a:r>
            <a:r>
              <a:rPr lang="id-ID" sz="1900" b="1" dirty="0">
                <a:latin typeface="Arial Narrow" pitchFamily="34" charset="0"/>
              </a:rPr>
              <a:t> Pelibatan Publik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6 –</a:t>
            </a:r>
            <a:r>
              <a:rPr lang="id-ID" sz="1900" b="1" dirty="0">
                <a:latin typeface="Arial Narrow" pitchFamily="34" charset="0"/>
              </a:rPr>
              <a:t> Kearifan lokal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7 –</a:t>
            </a:r>
            <a:r>
              <a:rPr lang="id-ID" sz="1900" b="1" dirty="0">
                <a:latin typeface="Arial Narrow" pitchFamily="34" charset="0"/>
              </a:rPr>
              <a:t> Keterampilan Abad 21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8 –</a:t>
            </a:r>
            <a:r>
              <a:rPr lang="id-ID" sz="1900" b="1" dirty="0">
                <a:latin typeface="Arial Narrow" pitchFamily="34" charset="0"/>
              </a:rPr>
              <a:t> Revolusi Mental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9 –</a:t>
            </a:r>
            <a:r>
              <a:rPr lang="id-ID" sz="1900" b="1" dirty="0">
                <a:latin typeface="Arial Narrow" pitchFamily="34" charset="0"/>
              </a:rPr>
              <a:t> Adil dan inklusif</a:t>
            </a:r>
            <a:endParaRPr lang="id-ID" sz="19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id-ID" sz="1900" dirty="0">
                <a:latin typeface="Arial Narrow" pitchFamily="34" charset="0"/>
              </a:rPr>
              <a:t>Prinsip 10 –</a:t>
            </a:r>
            <a:r>
              <a:rPr lang="id-ID" sz="1900" b="1" dirty="0">
                <a:latin typeface="Arial Narrow" pitchFamily="34" charset="0"/>
              </a:rPr>
              <a:t> Evaluasi Program </a:t>
            </a:r>
            <a:r>
              <a:rPr lang="id-ID" sz="1900" dirty="0">
                <a:latin typeface="Arial Narrow" pitchFamily="34" charset="0"/>
              </a:rPr>
              <a:t>  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254123"/>
            <a:ext cx="2592288" cy="1143000"/>
          </a:xfrm>
          <a:prstGeom prst="rect">
            <a:avLst/>
          </a:prstGeom>
        </p:spPr>
        <p:txBody>
          <a:bodyPr vert="horz" lIns="91364" tIns="45718" rIns="91364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2000" b="1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4355" y="2390128"/>
            <a:ext cx="3860801" cy="3052935"/>
          </a:xfrm>
          <a:prstGeom prst="rect">
            <a:avLst/>
          </a:prstGeom>
        </p:spPr>
        <p:txBody>
          <a:bodyPr vert="horz" lIns="91364" tIns="45718" rIns="91364" bIns="457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Harmoni </a:t>
            </a: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dengan Gerakan Nasional Revolusi Mental</a:t>
            </a:r>
          </a:p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Komunikasi</a:t>
            </a: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 dan </a:t>
            </a: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diaolog </a:t>
            </a: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dengan seluruh pemangku kepentingan</a:t>
            </a:r>
          </a:p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Selaras tahapan usia </a:t>
            </a: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peserta didik</a:t>
            </a:r>
          </a:p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Kebutuhan dan konteks lokal</a:t>
            </a:r>
          </a:p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Fokus pada </a:t>
            </a: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semangat belajar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31203" y="2397123"/>
            <a:ext cx="3463852" cy="3753544"/>
          </a:xfrm>
          <a:prstGeom prst="rect">
            <a:avLst/>
          </a:prstGeom>
        </p:spPr>
        <p:txBody>
          <a:bodyPr vert="horz" lIns="91364" tIns="45718" rIns="91364" bIns="457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Pertama</a:t>
            </a: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, implementasi prinsip-prinsip PPK </a:t>
            </a: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dalam program sekolah</a:t>
            </a:r>
          </a:p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Kedua</a:t>
            </a: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, yang dievaluasi adalah program </a:t>
            </a: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sesuai dengan indikator-indikator objektif dan </a:t>
            </a: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perubahan perilaku pelaku</a:t>
            </a:r>
          </a:p>
          <a:p>
            <a:pPr marL="310847" indent="-300263">
              <a:buFont typeface="Wingdings" panose="05000000000000000000" pitchFamily="2" charset="2"/>
              <a:buChar char="v"/>
            </a:pP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Ketiga, penilaian individual peserta didik </a:t>
            </a:r>
            <a:r>
              <a:rPr lang="id-ID" sz="1900" b="1" dirty="0">
                <a:solidFill>
                  <a:prstClr val="black"/>
                </a:solidFill>
                <a:latin typeface="Arial Narrow" pitchFamily="34" charset="0"/>
              </a:rPr>
              <a:t>mengikuti norma Kurikulum 2013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8002" y="279402"/>
            <a:ext cx="11204148" cy="660068"/>
          </a:xfrm>
          <a:prstGeom prst="rect">
            <a:avLst/>
          </a:prstGeom>
        </p:spPr>
        <p:txBody>
          <a:bodyPr vert="horz" lIns="91364" tIns="45718" rIns="9136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d-ID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PRINSIP PENGEMBANGAN DAN</a:t>
            </a:r>
            <a:r>
              <a:rPr lang="en-US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id-ID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IMPLEMENTASI PPK</a:t>
            </a:r>
            <a:endParaRPr lang="en-AU" sz="3200" b="1" i="1" dirty="0">
              <a:solidFill>
                <a:prstClr val="black"/>
              </a:solidFill>
              <a:latin typeface="Arial Narrow" panose="020B0606020202030204" pitchFamily="34" charset="0"/>
              <a:ea typeface="Arial Narrow" charset="0"/>
              <a:cs typeface="Arial Narrow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68800" y="2209812"/>
            <a:ext cx="0" cy="3750727"/>
          </a:xfrm>
          <a:prstGeom prst="line">
            <a:avLst/>
          </a:prstGeom>
          <a:ln w="12700" cmpd="sng">
            <a:solidFill>
              <a:srgbClr val="3382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"/>
          <p:cNvSpPr/>
          <p:nvPr/>
        </p:nvSpPr>
        <p:spPr>
          <a:xfrm>
            <a:off x="609600" y="1397050"/>
            <a:ext cx="3284792" cy="625143"/>
          </a:xfrm>
          <a:prstGeom prst="roundRect">
            <a:avLst/>
          </a:prstGeom>
          <a:solidFill>
            <a:srgbClr val="3382C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1079234"/>
            <a:r>
              <a:rPr lang="id-ID" sz="2100" b="1" dirty="0">
                <a:solidFill>
                  <a:prstClr val="white"/>
                </a:solidFill>
              </a:rPr>
              <a:t>PRINSIP PENGEMBANGAN</a:t>
            </a:r>
          </a:p>
        </p:txBody>
      </p:sp>
      <p:sp>
        <p:nvSpPr>
          <p:cNvPr id="15" name="Rounded Rectangle 2"/>
          <p:cNvSpPr/>
          <p:nvPr/>
        </p:nvSpPr>
        <p:spPr>
          <a:xfrm>
            <a:off x="4673603" y="1397050"/>
            <a:ext cx="3169124" cy="625143"/>
          </a:xfrm>
          <a:prstGeom prst="roundRect">
            <a:avLst/>
          </a:prstGeom>
          <a:solidFill>
            <a:srgbClr val="3382C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1079234"/>
            <a:r>
              <a:rPr lang="id-ID" sz="2100" b="1" dirty="0">
                <a:solidFill>
                  <a:prstClr val="white"/>
                </a:solidFill>
              </a:rPr>
              <a:t>PRINSIP </a:t>
            </a:r>
            <a:r>
              <a:rPr lang="en-US" sz="2100" b="1" dirty="0">
                <a:solidFill>
                  <a:prstClr val="white"/>
                </a:solidFill>
              </a:rPr>
              <a:t>IMPLEMENTASI</a:t>
            </a:r>
            <a:endParaRPr lang="id-ID" sz="21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2"/>
          <p:cNvSpPr/>
          <p:nvPr/>
        </p:nvSpPr>
        <p:spPr>
          <a:xfrm>
            <a:off x="8670416" y="1381507"/>
            <a:ext cx="2911984" cy="625143"/>
          </a:xfrm>
          <a:prstGeom prst="roundRect">
            <a:avLst/>
          </a:prstGeom>
          <a:solidFill>
            <a:srgbClr val="3382C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718" rIns="91364" bIns="45718" rtlCol="0" anchor="ctr"/>
          <a:lstStyle/>
          <a:p>
            <a:pPr algn="ctr" defTabSz="1079234"/>
            <a:r>
              <a:rPr lang="id-ID" sz="2100" b="1" dirty="0">
                <a:solidFill>
                  <a:prstClr val="white"/>
                </a:solidFill>
              </a:rPr>
              <a:t>PRINSIP </a:t>
            </a:r>
            <a:r>
              <a:rPr lang="en-US" sz="2100" b="1" dirty="0">
                <a:solidFill>
                  <a:prstClr val="white"/>
                </a:solidFill>
              </a:rPr>
              <a:t>EVALUASI</a:t>
            </a:r>
            <a:endParaRPr lang="id-ID" sz="2100" b="1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229600" y="2209812"/>
            <a:ext cx="0" cy="3750727"/>
          </a:xfrm>
          <a:prstGeom prst="line">
            <a:avLst/>
          </a:prstGeom>
          <a:ln w="12700" cmpd="sng">
            <a:solidFill>
              <a:srgbClr val="3382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924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5990604"/>
            <a:ext cx="2844800" cy="365125"/>
          </a:xfrm>
        </p:spPr>
        <p:txBody>
          <a:bodyPr/>
          <a:lstStyle/>
          <a:p>
            <a:pPr defTabSz="456691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91"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86518"/>
              </p:ext>
            </p:extLst>
          </p:nvPr>
        </p:nvGraphicFramePr>
        <p:xfrm>
          <a:off x="304803" y="605100"/>
          <a:ext cx="11639364" cy="5833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344897421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385847609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79668422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38161507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335511967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259707655"/>
                    </a:ext>
                  </a:extLst>
                </a:gridCol>
                <a:gridCol w="1121119">
                  <a:extLst>
                    <a:ext uri="{9D8B030D-6E8A-4147-A177-3AD203B41FA5}">
                      <a16:colId xmlns="" xmlns:a16="http://schemas.microsoft.com/office/drawing/2014/main" val="3982445833"/>
                    </a:ext>
                  </a:extLst>
                </a:gridCol>
                <a:gridCol w="967845">
                  <a:extLst>
                    <a:ext uri="{9D8B030D-6E8A-4147-A177-3AD203B41FA5}">
                      <a16:colId xmlns="" xmlns:a16="http://schemas.microsoft.com/office/drawing/2014/main" val="212996719"/>
                    </a:ext>
                  </a:extLst>
                </a:gridCol>
              </a:tblGrid>
              <a:tr h="401275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1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9841831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err="1">
                          <a:latin typeface="Arial Narrow" charset="0"/>
                          <a:ea typeface="Arial Narrow" charset="0"/>
                          <a:cs typeface="Arial Narrow" charset="0"/>
                        </a:rPr>
                        <a:t>Nilai</a:t>
                      </a:r>
                      <a:r>
                        <a:rPr lang="en-US" sz="1500" b="1" baseline="0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1" baseline="0" dirty="0" err="1">
                          <a:latin typeface="Arial Narrow" charset="0"/>
                          <a:ea typeface="Arial Narrow" charset="0"/>
                          <a:cs typeface="Arial Narrow" charset="0"/>
                        </a:rPr>
                        <a:t>Karakter</a:t>
                      </a:r>
                      <a:r>
                        <a:rPr lang="en-US" sz="1500" b="1" baseline="0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**</a:t>
                      </a:r>
                    </a:p>
                    <a:p>
                      <a:pPr algn="r"/>
                      <a:endParaRPr lang="en-US" sz="15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just"/>
                      <a:r>
                        <a:rPr lang="en-US" sz="1500" b="1" dirty="0" err="1">
                          <a:latin typeface="Arial Narrow" charset="0"/>
                          <a:ea typeface="Arial Narrow" charset="0"/>
                          <a:cs typeface="Arial Narrow" charset="0"/>
                        </a:rPr>
                        <a:t>Waktu</a:t>
                      </a:r>
                      <a:endParaRPr lang="en-US" sz="15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“Nasionalis”</a:t>
                      </a:r>
                      <a:endParaRPr lang="en-US" sz="17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“Integritas”</a:t>
                      </a:r>
                      <a:endParaRPr lang="en-US" sz="17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“</a:t>
                      </a:r>
                      <a:r>
                        <a:rPr lang="en-US" sz="1700" b="1" dirty="0" err="1">
                          <a:latin typeface="Arial Narrow" charset="0"/>
                          <a:ea typeface="Arial Narrow" charset="0"/>
                          <a:cs typeface="Arial Narrow" charset="0"/>
                        </a:rPr>
                        <a:t>Mandiri</a:t>
                      </a:r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”</a:t>
                      </a:r>
                      <a:endParaRPr lang="en-US" sz="17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“Gotong Royong”</a:t>
                      </a:r>
                      <a:endParaRPr lang="en-US" sz="17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“</a:t>
                      </a:r>
                      <a:r>
                        <a:rPr lang="en-US" sz="1700" b="1" dirty="0" err="1">
                          <a:latin typeface="Arial Narrow" charset="0"/>
                          <a:ea typeface="Arial Narrow" charset="0"/>
                          <a:cs typeface="Arial Narrow" charset="0"/>
                        </a:rPr>
                        <a:t>Religius</a:t>
                      </a:r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”</a:t>
                      </a:r>
                      <a:endParaRPr lang="en-US" sz="17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/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PPK </a:t>
                      </a: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bersama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orang </a:t>
                      </a: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tua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:</a:t>
                      </a:r>
                      <a:endParaRPr lang="id-ID" sz="1700" b="1" kern="1200" dirty="0">
                        <a:solidFill>
                          <a:schemeClr val="dk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ctr"/>
                      <a:r>
                        <a:rPr lang="id-ID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Interaksi</a:t>
                      </a:r>
                      <a:r>
                        <a:rPr lang="id-ID" sz="17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dengan orang tua dan lingkungan / sesama</a:t>
                      </a:r>
                      <a:endParaRPr lang="en-US" sz="17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108629"/>
                  </a:ext>
                </a:extLst>
              </a:tr>
              <a:tr h="1054608">
                <a:tc rowSpan="4">
                  <a:txBody>
                    <a:bodyPr/>
                    <a:lstStyle/>
                    <a:p>
                      <a:pPr algn="ctr"/>
                      <a:r>
                        <a:rPr lang="id-ID" sz="1700" b="1" dirty="0">
                          <a:solidFill>
                            <a:srgbClr val="2D71B3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Waktu Belajar</a:t>
                      </a:r>
                      <a:r>
                        <a:rPr lang="en-US" sz="1700" b="1" dirty="0">
                          <a:solidFill>
                            <a:srgbClr val="2D71B3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*</a:t>
                      </a:r>
                    </a:p>
                    <a:p>
                      <a:pPr algn="ctr"/>
                      <a:endParaRPr lang="en-US" sz="1700" b="1" dirty="0">
                        <a:solidFill>
                          <a:srgbClr val="2D71B3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Pembiasaan</a:t>
                      </a:r>
                      <a:r>
                        <a:rPr lang="id-ID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:</a:t>
                      </a:r>
                      <a:r>
                        <a:rPr lang="id-ID" sz="17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</a:p>
                    <a:p>
                      <a:pPr marL="0" marR="0" lvl="0" indent="0" algn="ctr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Memulai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hari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dengan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Upacara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Bendera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(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Senin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),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Apel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menyanyikan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lagu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Indonesia Raya,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Lagu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Nasional,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dan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berdoa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bersama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. </a:t>
                      </a:r>
                      <a:r>
                        <a:rPr lang="id-ID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embaca</a:t>
                      </a:r>
                      <a:r>
                        <a:rPr lang="id-ID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buku-buku</a:t>
                      </a:r>
                      <a:r>
                        <a:rPr lang="id-ID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non-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pelajaran</a:t>
                      </a:r>
                      <a:r>
                        <a:rPr lang="id-ID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tentang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PBP,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cerita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rakyat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15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menit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sebelum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memulai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pembelajaran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.</a:t>
                      </a:r>
                      <a:endParaRPr lang="id-ID" sz="1500" b="0" kern="1200" dirty="0">
                        <a:solidFill>
                          <a:schemeClr val="dk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512843"/>
                  </a:ext>
                </a:extLst>
              </a:tr>
              <a:tr h="19304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 Intra-Kurikuler:</a:t>
                      </a:r>
                    </a:p>
                    <a:p>
                      <a:pPr algn="ctr"/>
                      <a:r>
                        <a:rPr lang="id-ID" sz="1700" b="1" dirty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 Belajar – Mengajar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4608">
                <a:tc v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rgbClr val="2D71B3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id-ID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Ko-Kurikuler dan </a:t>
                      </a: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Ekstrakurikuler</a:t>
                      </a:r>
                      <a:r>
                        <a:rPr lang="id-ID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:</a:t>
                      </a:r>
                      <a:r>
                        <a:rPr lang="id-ID" sz="17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</a:p>
                    <a:p>
                      <a:pPr algn="ctr"/>
                      <a:r>
                        <a:rPr lang="id-ID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esuai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minat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dan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bakat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siswa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yang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ilakukan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di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bawah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bimbingan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guru/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pelatih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/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melibatkan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orang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tua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&amp;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masyarakat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: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Keagamaan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Pramuka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PMR,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Paskibra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Kesenian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Bahasa &amp; Sastra, KIR,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Jurnalistik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Olahraga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dsb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.</a:t>
                      </a:r>
                      <a:endParaRPr lang="id-ID" sz="1500" b="0" kern="1200" baseline="0" dirty="0">
                        <a:solidFill>
                          <a:schemeClr val="dk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6958367"/>
                  </a:ext>
                </a:extLst>
              </a:tr>
              <a:tr h="597408">
                <a:tc v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rgbClr val="2D71B3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Kegiatan</a:t>
                      </a: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Pembiasaan</a:t>
                      </a:r>
                      <a:r>
                        <a:rPr lang="id-ID" sz="1700" b="1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:</a:t>
                      </a:r>
                      <a:r>
                        <a:rPr lang="id-ID" sz="17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Sebelum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menutup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hari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Siswa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melakukan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refleksi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,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menyanyikan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lagu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daerah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berdoa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bersama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.</a:t>
                      </a:r>
                      <a:endParaRPr lang="id-ID" sz="1500" b="0" kern="1200" dirty="0">
                        <a:solidFill>
                          <a:schemeClr val="dk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31452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04800" y="1202820"/>
            <a:ext cx="1410587" cy="5162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711200" y="22407"/>
            <a:ext cx="10762661" cy="660068"/>
          </a:xfrm>
          <a:prstGeom prst="rect">
            <a:avLst/>
          </a:prstGeom>
        </p:spPr>
        <p:txBody>
          <a:bodyPr vert="horz" lIns="91364" tIns="45718" rIns="91364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SIMULASI MODEL</a:t>
            </a:r>
            <a:r>
              <a:rPr lang="id-ID" sz="28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IMPLEMENTASI PPK</a:t>
            </a:r>
            <a:endParaRPr lang="en-AU" sz="1900" b="1" dirty="0">
              <a:solidFill>
                <a:prstClr val="black"/>
              </a:solidFill>
              <a:latin typeface="Arial Narrow" panose="020B0606020202030204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34" y="6386085"/>
            <a:ext cx="6817131" cy="430883"/>
          </a:xfrm>
          <a:prstGeom prst="rect">
            <a:avLst/>
          </a:prstGeom>
          <a:noFill/>
          <a:ln>
            <a:noFill/>
          </a:ln>
        </p:spPr>
        <p:txBody>
          <a:bodyPr wrap="square" lIns="91364" tIns="45718" rIns="91364" bIns="45718" rtlCol="0">
            <a:spAutoFit/>
          </a:bodyPr>
          <a:lstStyle/>
          <a:p>
            <a:pPr defTabSz="1079234"/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Durasi</a:t>
            </a:r>
            <a:r>
              <a:rPr lang="id-ID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waktu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tidak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mengikat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disesuaikan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dengan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kondisi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sekolah</a:t>
            </a:r>
            <a:endParaRPr lang="en-US" sz="1100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defTabSz="1079234"/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**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Nilai-nilai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karakter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disesuaikan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dengan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GNRM,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kreativitas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sekolah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dan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kearifan</a:t>
            </a:r>
            <a:r>
              <a:rPr lang="en-US" sz="1100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lokal</a:t>
            </a:r>
            <a:endParaRPr lang="en-US" sz="1100" b="1" dirty="0">
              <a:solidFill>
                <a:prstClr val="black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691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691"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613" y="4366214"/>
            <a:ext cx="4186169" cy="2489305"/>
          </a:xfrm>
          <a:prstGeom prst="rect">
            <a:avLst/>
          </a:prstGeom>
          <a:solidFill>
            <a:srgbClr val="277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marL="342594" indent="-342594" algn="ctr" defTabSz="913538">
              <a:buFont typeface="+mj-lt"/>
              <a:buAutoNum type="arabicPeriod"/>
            </a:pPr>
            <a:endParaRPr lang="en-US" kern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4811" y="932724"/>
            <a:ext cx="3879700" cy="2439155"/>
          </a:xfrm>
          <a:prstGeom prst="rect">
            <a:avLst/>
          </a:prstGeom>
          <a:solidFill>
            <a:srgbClr val="277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marL="342594" indent="-342594" algn="ctr" defTabSz="913538">
              <a:buFont typeface="+mj-lt"/>
              <a:buAutoNum type="arabicPeriod"/>
            </a:pPr>
            <a:endParaRPr lang="en-US" kern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7" y="3389873"/>
            <a:ext cx="3662745" cy="569387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defTabSz="913538"/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Menghargai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keberagaman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di 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sekolah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en-US" sz="15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Yayasan</a:t>
            </a:r>
            <a:r>
              <a:rPr lang="en-US" sz="15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Sultan Iskandar Muda, Medan)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08" y="1074067"/>
            <a:ext cx="3634101" cy="2297812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5" y="1074069"/>
            <a:ext cx="3604067" cy="2339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4600" y="3396852"/>
            <a:ext cx="3662745" cy="830997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defTabSz="913538"/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Pramuka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dapat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mengajarkan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mengimplementasikan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nilai-nilai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Pancasila.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9878" y="3366337"/>
            <a:ext cx="3662745" cy="830997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defTabSz="913538"/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Persatuan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Indonesia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dengan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mencintai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dan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menghormati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keberagaman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budaya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di Indonesia.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082" y="6578521"/>
            <a:ext cx="5589964" cy="276999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defTabSz="913538"/>
            <a:r>
              <a:rPr lang="en-US" sz="1200" kern="0" dirty="0" err="1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Foto</a:t>
            </a:r>
            <a:r>
              <a:rPr lang="en-US" sz="1200" kern="0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: internet, Flickr I </a:t>
            </a:r>
            <a:r>
              <a:rPr lang="en-US" sz="1200" kern="0" dirty="0" err="1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Gede</a:t>
            </a:r>
            <a:r>
              <a:rPr lang="en-US" sz="1200" kern="0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 L. </a:t>
            </a:r>
            <a:r>
              <a:rPr lang="en-US" sz="1200" kern="0" dirty="0" err="1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Kantiana</a:t>
            </a:r>
            <a:r>
              <a:rPr lang="en-US" sz="1200" kern="0" dirty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rPr>
              <a:t> &amp; awr05, Antara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" y="4366215"/>
            <a:ext cx="9953620" cy="2251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20448" y="4643719"/>
            <a:ext cx="1718461" cy="2062103"/>
          </a:xfrm>
          <a:prstGeom prst="rect">
            <a:avLst/>
          </a:prstGeom>
          <a:noFill/>
        </p:spPr>
        <p:txBody>
          <a:bodyPr wrap="square" lIns="91364" tIns="45718" rIns="91364" bIns="45718" rtlCol="0">
            <a:spAutoFit/>
          </a:bodyPr>
          <a:lstStyle/>
          <a:p>
            <a:pPr defTabSz="913538"/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Upacara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bendera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setiap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hari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Senin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di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sekolah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menjadi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salah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satu</a:t>
            </a:r>
            <a:r>
              <a:rPr lang="en-US" sz="1600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aktualisasi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nilai-nilai</a:t>
            </a:r>
            <a:r>
              <a:rPr lang="en-US" sz="1600" b="1" kern="0" dirty="0">
                <a:solidFill>
                  <a:sysClr val="windowText" lastClr="000000"/>
                </a:solidFill>
                <a:latin typeface="Helvetica Neue" charset="0"/>
                <a:ea typeface="Helvetica Neue" charset="0"/>
                <a:cs typeface="Helvetica Neue" charset="0"/>
              </a:rPr>
              <a:t> Pancasila.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7" y="1074069"/>
            <a:ext cx="3509140" cy="23394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" y="1074065"/>
            <a:ext cx="288447" cy="2339427"/>
          </a:xfrm>
          <a:prstGeom prst="rect">
            <a:avLst/>
          </a:prstGeom>
          <a:solidFill>
            <a:srgbClr val="277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marL="342594" indent="-342594" algn="ctr" defTabSz="913538">
              <a:buFont typeface="+mj-lt"/>
              <a:buAutoNum type="arabicPeriod"/>
            </a:pPr>
            <a:endParaRPr lang="en-US" kern="0">
              <a:solidFill>
                <a:sysClr val="windowText" lastClr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610600" y="6483000"/>
            <a:ext cx="2743200" cy="365125"/>
          </a:xfrm>
          <a:prstGeom prst="rect">
            <a:avLst/>
          </a:prstGeom>
        </p:spPr>
        <p:txBody>
          <a:bodyPr lIns="121818" tIns="60909" rIns="121818" bIns="60909"/>
          <a:lstStyle>
            <a:defPPr>
              <a:defRPr lang="id-ID"/>
            </a:defPPr>
            <a:lvl1pPr marL="0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92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186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5277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369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5463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30556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649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741" algn="l" defTabSz="810186" rtl="0" eaLnBrk="1" latinLnBrk="0" hangingPunct="1"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538"/>
            <a:fld id="{0827BF28-B950-4BA2-B6C2-702EC9D54A6F}" type="slidenum">
              <a:rPr lang="en-US" sz="1900" kern="0">
                <a:solidFill>
                  <a:sysClr val="windowText" lastClr="000000"/>
                </a:solidFill>
              </a:rPr>
              <a:pPr defTabSz="913538"/>
              <a:t>42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11200" y="272655"/>
            <a:ext cx="10762661" cy="660068"/>
          </a:xfrm>
          <a:prstGeom prst="rect">
            <a:avLst/>
          </a:prstGeom>
        </p:spPr>
        <p:txBody>
          <a:bodyPr vert="horz" lIns="91364" tIns="45718" rIns="91364" bIns="4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1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ILUSTRASI IMPLEMENTASI PPK</a:t>
            </a:r>
            <a:endParaRPr lang="en-AU" sz="2000" b="1" dirty="0">
              <a:solidFill>
                <a:prstClr val="black"/>
              </a:solidFill>
              <a:latin typeface="Arial Narrow" panose="020B0606020202030204" pitchFamily="34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279402"/>
            <a:ext cx="10356261" cy="660068"/>
          </a:xfrm>
          <a:prstGeom prst="rect">
            <a:avLst/>
          </a:prstGeom>
        </p:spPr>
        <p:txBody>
          <a:bodyPr vert="horz" lIns="91364" tIns="45718" rIns="9136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MANFAAT DAN IMPLIKASI PROGRAM PPK</a:t>
            </a:r>
            <a:endParaRPr lang="en-AU" sz="3600" b="1" dirty="0">
              <a:solidFill>
                <a:prstClr val="black"/>
              </a:solidFill>
              <a:latin typeface="Arial Narrow" panose="020B0606020202030204" pitchFamily="34" charset="0"/>
              <a:ea typeface="Arial Narrow" charset="0"/>
              <a:cs typeface="Arial Narrow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53" y="169360"/>
            <a:ext cx="813729" cy="8212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12800" y="889000"/>
            <a:ext cx="10261600" cy="211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00513"/>
              </p:ext>
            </p:extLst>
          </p:nvPr>
        </p:nvGraphicFramePr>
        <p:xfrm>
          <a:off x="239352" y="1107332"/>
          <a:ext cx="11750383" cy="529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0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93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MANFAAT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ASPEK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PENGUATAN</a:t>
                      </a:r>
                      <a:endParaRPr lang="id-ID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Penguatan karakter siswa dalam m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empersiapkan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daya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saing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siswa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dengan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kompetensi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abad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21,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yaitu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: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berpikir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kritis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kreativitas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komunikasi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kolaborasi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Revitalisasi manajemen berbasis sekolah melalui Broad Based Education (BBE)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338138" marR="0" indent="-338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Pembelajaran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dilakukan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terintegrasi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di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sekolah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di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luar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sekolah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dengan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pengawasan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guru</a:t>
                      </a:r>
                      <a:endParaRPr lang="id-ID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Sinkronisasi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intra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kurikuler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ko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kurikuler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ekstra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kurikuler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non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kurikuler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serta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sekolah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terintegrasi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dengan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kegiatan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komunitas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seni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budaya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bahasa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sastra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olahraga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sains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serta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keagamaan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Revitalisasi peran Kepala Sekolah sebagai manager dan Guru sebagai inspirator PPK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Deregulasi penguatan kapasitas dan kewajiban Kepala Sekolah/Guru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554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Revitalisasi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omite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ekolah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sebagai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badan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gotong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royong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sekolah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dan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partisipasi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masyarakat</a:t>
                      </a:r>
                      <a:endParaRPr lang="id-ID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Penyiapan p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rasarana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/s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arana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belajar (misal: pengadaan buku, konsumsi, peralatan kesenian, alat peraga, dll) melalui pembentukan jejaring kolaborasi pelibatan publik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Penguatan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peran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keluarga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melalui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kebijakan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pembelajaran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5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(lima)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hari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Implementasi bertahap dengan m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empertimbangkan kondisi infrastruktur dan keberagaman kultural daerah/wilayah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259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Kolaborasi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antar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K/L,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Pemda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lembaga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masyarakat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,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penggiat</a:t>
                      </a:r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  <a:r>
                        <a:rPr lang="en-US" sz="1600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pendidikan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dan sumber-sumber belajar lainnya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6.</a:t>
                      </a:r>
                      <a:r>
                        <a:rPr lang="id-ID" sz="1600" baseline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  </a:t>
                      </a:r>
                      <a:r>
                        <a:rPr lang="id-ID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Pengorganisasian dan sistem rentang kendali pelibatan publik yang transparan dan akuntabel</a:t>
                      </a:r>
                      <a:endParaRPr lang="en-US" sz="160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97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19405"/>
            <a:ext cx="12192000" cy="5766307"/>
          </a:xfrm>
          <a:prstGeom prst="rect">
            <a:avLst/>
          </a:prstGeom>
          <a:solidFill>
            <a:srgbClr val="4B8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2" y="1091695"/>
            <a:ext cx="10945091" cy="5600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6121" y="3465597"/>
            <a:ext cx="227611" cy="1683969"/>
          </a:xfrm>
          <a:prstGeom prst="rect">
            <a:avLst/>
          </a:prstGeom>
          <a:solidFill>
            <a:srgbClr val="4B8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949" y="5000524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949" y="4640669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949" y="4405141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4714" y="4221258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4714" y="4038919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1877" y="3825838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4714" y="3638867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4714" y="3465575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2353" y="5727990"/>
            <a:ext cx="227611" cy="989071"/>
          </a:xfrm>
          <a:prstGeom prst="rect">
            <a:avLst/>
          </a:prstGeom>
          <a:solidFill>
            <a:srgbClr val="4B8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1877" y="5777270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1877" y="6343738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91877" y="6551557"/>
            <a:ext cx="75211" cy="69273"/>
          </a:xfrm>
          <a:prstGeom prst="rect">
            <a:avLst/>
          </a:prstGeom>
          <a:solidFill>
            <a:srgbClr val="F8B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28988" y="3445065"/>
            <a:ext cx="3607837" cy="460527"/>
          </a:xfrm>
          <a:prstGeom prst="rect">
            <a:avLst/>
          </a:prstGeom>
          <a:solidFill>
            <a:srgbClr val="4B8D9D"/>
          </a:solidFill>
        </p:spPr>
        <p:txBody>
          <a:bodyPr vert="horz" lIns="91366" tIns="45718" rIns="9136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561">
              <a:lnSpc>
                <a:spcPct val="100000"/>
              </a:lnSpc>
            </a:pPr>
            <a:r>
              <a:rPr lang="id-ID" sz="1900" b="1" dirty="0">
                <a:solidFill>
                  <a:srgbClr val="F8BD10"/>
                </a:solidFill>
                <a:latin typeface="Calibri"/>
                <a:ea typeface="Helvetica Neue" charset="0"/>
                <a:cs typeface="Helvetica Neue" charset="0"/>
              </a:rPr>
              <a:t>Implementasi</a:t>
            </a:r>
          </a:p>
          <a:p>
            <a:pPr algn="ctr" defTabSz="913561">
              <a:lnSpc>
                <a:spcPct val="100000"/>
              </a:lnSpc>
            </a:pPr>
            <a:r>
              <a:rPr lang="id-ID" sz="1900" b="1" dirty="0">
                <a:solidFill>
                  <a:srgbClr val="F8BD10"/>
                </a:solidFill>
                <a:latin typeface="Calibri"/>
                <a:ea typeface="Helvetica Neue" charset="0"/>
                <a:cs typeface="Helvetica Neue" charset="0"/>
              </a:rPr>
              <a:t>Mandiri dan Bertahap</a:t>
            </a:r>
            <a:endParaRPr lang="en-AU" sz="1900" b="1" dirty="0">
              <a:solidFill>
                <a:srgbClr val="F8BD10"/>
              </a:solidFill>
              <a:latin typeface="Calibri"/>
              <a:ea typeface="Helvetica Neue" charset="0"/>
              <a:cs typeface="Helvetica Neue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3214" y="3930084"/>
            <a:ext cx="2284015" cy="710585"/>
          </a:xfrm>
          <a:prstGeom prst="rect">
            <a:avLst/>
          </a:prstGeom>
          <a:solidFill>
            <a:srgbClr val="4B8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t="74270" r="13594" b="17815"/>
          <a:stretch/>
        </p:blipFill>
        <p:spPr>
          <a:xfrm>
            <a:off x="6403536" y="6273065"/>
            <a:ext cx="5500255" cy="44322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33167" y="5149565"/>
            <a:ext cx="5982436" cy="710585"/>
          </a:xfrm>
          <a:prstGeom prst="rect">
            <a:avLst/>
          </a:prstGeom>
          <a:solidFill>
            <a:srgbClr val="4B8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94870" y="3945456"/>
            <a:ext cx="1756489" cy="833709"/>
          </a:xfrm>
          <a:prstGeom prst="rect">
            <a:avLst/>
          </a:prstGeom>
          <a:solidFill>
            <a:srgbClr val="4B8D9D"/>
          </a:solidFill>
        </p:spPr>
        <p:txBody>
          <a:bodyPr vert="horz" lIns="91366" tIns="45718" rIns="9136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3561">
              <a:lnSpc>
                <a:spcPct val="100000"/>
              </a:lnSpc>
            </a:pPr>
            <a:r>
              <a:rPr lang="id-ID" sz="1300" b="1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Tahun 2017</a:t>
            </a:r>
          </a:p>
          <a:p>
            <a:pPr algn="r" defTabSz="913561">
              <a:lnSpc>
                <a:spcPct val="100000"/>
              </a:lnSpc>
            </a:pP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SD </a:t>
            </a: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dan</a:t>
            </a: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 SMP</a:t>
            </a:r>
          </a:p>
          <a:p>
            <a:pPr algn="r" defTabSz="913561">
              <a:lnSpc>
                <a:spcPct val="100000"/>
              </a:lnSpc>
            </a:pP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dari</a:t>
            </a: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 34 </a:t>
            </a: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Provinsi</a:t>
            </a:r>
            <a:endParaRPr lang="en-AU" sz="1300" dirty="0">
              <a:solidFill>
                <a:srgbClr val="FFFFFF"/>
              </a:solidFill>
              <a:latin typeface="Calibri"/>
              <a:ea typeface="Helvetica Neue" charset="0"/>
              <a:cs typeface="Helvetica Neue" charset="0"/>
            </a:endParaRPr>
          </a:p>
          <a:p>
            <a:pPr algn="r" defTabSz="913561">
              <a:lnSpc>
                <a:spcPct val="100000"/>
              </a:lnSpc>
            </a:pP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Jumlah</a:t>
            </a: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 = 1.626 </a:t>
            </a: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sekolah</a:t>
            </a:r>
            <a:endParaRPr lang="en-AU" sz="1300" dirty="0">
              <a:solidFill>
                <a:srgbClr val="FFFFFF"/>
              </a:solidFill>
              <a:latin typeface="Calibri"/>
              <a:ea typeface="Helvetica Neue" charset="0"/>
              <a:cs typeface="Helvetica Neue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424141" y="3956188"/>
            <a:ext cx="1897171" cy="833709"/>
          </a:xfrm>
          <a:prstGeom prst="rect">
            <a:avLst/>
          </a:prstGeom>
          <a:solidFill>
            <a:srgbClr val="4B8D9D"/>
          </a:solidFill>
        </p:spPr>
        <p:txBody>
          <a:bodyPr vert="horz" lIns="91366" tIns="45718" rIns="9136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61">
              <a:lnSpc>
                <a:spcPct val="100000"/>
              </a:lnSpc>
            </a:pPr>
            <a:r>
              <a:rPr lang="id-ID" sz="1300" b="1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Tahun 2018</a:t>
            </a:r>
          </a:p>
          <a:p>
            <a:pPr defTabSz="913561">
              <a:lnSpc>
                <a:spcPct val="100000"/>
              </a:lnSpc>
            </a:pP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SD </a:t>
            </a: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dan</a:t>
            </a: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 SMP</a:t>
            </a:r>
          </a:p>
          <a:p>
            <a:pPr defTabSz="913561">
              <a:lnSpc>
                <a:spcPct val="100000"/>
              </a:lnSpc>
            </a:pP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dari</a:t>
            </a: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 34 </a:t>
            </a: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Provinsi</a:t>
            </a:r>
            <a:endParaRPr lang="en-AU" sz="1300" dirty="0">
              <a:solidFill>
                <a:srgbClr val="FFFFFF"/>
              </a:solidFill>
              <a:latin typeface="Calibri"/>
              <a:ea typeface="Helvetica Neue" charset="0"/>
              <a:cs typeface="Helvetica Neue" charset="0"/>
            </a:endParaRPr>
          </a:p>
          <a:p>
            <a:pPr defTabSz="913561">
              <a:lnSpc>
                <a:spcPct val="100000"/>
              </a:lnSpc>
            </a:pP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Jumlah</a:t>
            </a:r>
            <a:r>
              <a:rPr lang="en-AU" sz="1300" dirty="0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 = 3.252 </a:t>
            </a:r>
            <a:r>
              <a:rPr lang="en-AU" sz="1300" dirty="0" err="1">
                <a:solidFill>
                  <a:srgbClr val="FFFFFF"/>
                </a:solidFill>
                <a:latin typeface="Calibri"/>
                <a:ea typeface="Helvetica Neue" charset="0"/>
                <a:cs typeface="Helvetica Neue" charset="0"/>
              </a:rPr>
              <a:t>sekolah</a:t>
            </a:r>
            <a:endParaRPr lang="en-AU" sz="1300" dirty="0">
              <a:solidFill>
                <a:srgbClr val="FFFFFF"/>
              </a:solidFill>
              <a:latin typeface="Calibri"/>
              <a:ea typeface="Helvetica Neue" charset="0"/>
              <a:cs typeface="Helvetica Neue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14400" y="272655"/>
            <a:ext cx="10356261" cy="660068"/>
          </a:xfrm>
          <a:prstGeom prst="rect">
            <a:avLst/>
          </a:prstGeom>
        </p:spPr>
        <p:txBody>
          <a:bodyPr vert="horz" lIns="91366" tIns="45718" rIns="9136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prstClr val="black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PETA JALAN PPK</a:t>
            </a:r>
            <a:endParaRPr lang="en-AU" sz="3600" b="1" dirty="0">
              <a:solidFill>
                <a:prstClr val="black"/>
              </a:solidFill>
              <a:latin typeface="Arial Narrow" panose="020B0606020202030204" pitchFamily="34" charset="0"/>
              <a:ea typeface="Arial Narrow" charset="0"/>
              <a:cs typeface="Arial Narrow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52" y="169360"/>
            <a:ext cx="813729" cy="821247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812800" y="889000"/>
            <a:ext cx="10261600" cy="211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270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0" tIns="45686" rIns="91370" bIns="45686" rtlCol="0" anchor="ctr"/>
            <a:lstStyle/>
            <a:p>
              <a:pPr algn="ctr"/>
              <a:endParaRPr lang="id-ID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6" name="Picture 5" descr="tutwuri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48516" y="72464"/>
              <a:ext cx="582338" cy="58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Slide Number Placeholder 2"/>
            <p:cNvSpPr txBox="1"/>
            <p:nvPr/>
          </p:nvSpPr>
          <p:spPr>
            <a:xfrm>
              <a:off x="11770558" y="6519880"/>
              <a:ext cx="365760" cy="274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5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6</a:t>
              </a:r>
              <a:endParaRPr lang="id-ID" sz="11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60103" y="3044303"/>
            <a:ext cx="6170048" cy="769441"/>
          </a:xfrm>
          <a:prstGeom prst="rect">
            <a:avLst/>
          </a:prstGeom>
          <a:noFill/>
        </p:spPr>
        <p:txBody>
          <a:bodyPr wrap="square" lIns="91366" tIns="45718" rIns="91366" bIns="45718" rtlCol="0">
            <a:spAutoFit/>
          </a:bodyPr>
          <a:lstStyle/>
          <a:p>
            <a:pPr algn="ctr"/>
            <a:r>
              <a:rPr lang="id-ID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terima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kasih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49" y="1797234"/>
            <a:ext cx="7550667" cy="273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9" y="1140608"/>
            <a:ext cx="4115636" cy="42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7" y="356661"/>
            <a:ext cx="7513168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Nilai Rerata </a:t>
            </a:r>
            <a:r>
              <a:rPr lang="id-ID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Pedagogik</a:t>
            </a:r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dan Profesional UKG 2015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92727"/>
              </p:ext>
            </p:extLst>
          </p:nvPr>
        </p:nvGraphicFramePr>
        <p:xfrm>
          <a:off x="2452813" y="1017163"/>
          <a:ext cx="2087033" cy="1611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1607831" imgH="1112448" progId="Excel.Sheet.12">
                  <p:embed/>
                </p:oleObj>
              </mc:Choice>
              <mc:Fallback>
                <p:oleObj name="Worksheet" r:id="rId4" imgW="1607831" imgH="111244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813" y="1017163"/>
                        <a:ext cx="2087033" cy="16111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5872" y="888591"/>
            <a:ext cx="3346117" cy="551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8598"/>
              </p:ext>
            </p:extLst>
          </p:nvPr>
        </p:nvGraphicFramePr>
        <p:xfrm>
          <a:off x="4807664" y="1017169"/>
          <a:ext cx="3360373" cy="5257771"/>
        </p:xfrm>
        <a:graphic>
          <a:graphicData uri="http://schemas.openxmlformats.org/drawingml/2006/table">
            <a:tbl>
              <a:tblPr/>
              <a:tblGrid>
                <a:gridCol w="450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8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1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Propinsi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Rerata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Aceh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48.33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Bali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Bangka Belitung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59.07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Banten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55.90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Bengkulu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54.13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DI Yogyakarta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67.02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DKI Jakarta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62.58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Gorontalo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Jambi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Jawa Barat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58.97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Jawa Tengah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63.30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Jawa Timur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Kalimantan Barat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53.99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Kalimantan Selatan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56.93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Kalimantan Tengah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Kalimantan Timur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55.74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Kalimantan Utara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Kepulauan Riau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58.17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Lampung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53.38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Maluku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Maluku Utara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44.79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Nusa Tenggara Barat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Nusa Tenggara Timur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Papua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49.09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Papua Barat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49.47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Riau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55.21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Sulawesi Barat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Sulawesi Selatan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Sulawesi Tengah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Sulawesi Tenggara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51.14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Sulawesi Utara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51.65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Sumatera Barat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58.37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Sumatera Selatan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4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Sumatera Utara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52.43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52496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NASIONAL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56.69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8" y="356661"/>
            <a:ext cx="8453596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Distribusi Rentang Nilai UKG 2015 Berdasarkan Jenjang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87525"/>
              </p:ext>
            </p:extLst>
          </p:nvPr>
        </p:nvGraphicFramePr>
        <p:xfrm>
          <a:off x="2639619" y="1222255"/>
          <a:ext cx="8928993" cy="442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403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5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NO.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NILAI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TK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SD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SMP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SMA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SMK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SLB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TOTAL</a:t>
                      </a:r>
                    </a:p>
                  </a:txBody>
                  <a:tcPr marL="10837" marR="10837" marT="10837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1-10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0.01%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0.02%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0.02%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0.01%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0.02%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11-20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0.04%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0.08%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0.13%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0.12%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0.08%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0.06%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0.09%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21 - 30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0.43%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2.06%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1.93%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1.72%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1.23%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1.14%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1.77%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31 - 40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3.82%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13.23%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9.69%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7.79%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8.26%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8.08%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10.66%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41 - 50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14.21%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23.79%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19.29%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15.38%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19.24%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18.33%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20.75%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51 - 60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30.80%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29.21%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25.10%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21.42%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26.64%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30.20%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27.57%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7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61 - 70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37.51%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20.02%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23.10%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23.40%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26.30%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26.81%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23.18%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8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71 - 80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12.08%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9.07%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13.84%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17.95%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13.56%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12.84%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11.57%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9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81 - 90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1.08%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2.24%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5.86%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9.48%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4.26%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2.35%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3.73%</a:t>
                      </a:r>
                    </a:p>
                  </a:txBody>
                  <a:tcPr marL="16933" marR="16933" marT="1693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91 - 100</a:t>
                      </a:r>
                    </a:p>
                  </a:txBody>
                  <a:tcPr marL="10837" marR="10837" marT="1083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0.01%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0.29%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1.04%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2.72%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0.41%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0.19%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charset="0"/>
                          <a:ea typeface="Avenir Next" charset="0"/>
                          <a:cs typeface="Avenir Next" charset="0"/>
                        </a:rPr>
                        <a:t>0.66%</a:t>
                      </a:r>
                    </a:p>
                  </a:txBody>
                  <a:tcPr marL="16933" marR="16933" marT="169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TOTAL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venir Next" charset="0"/>
                          <a:ea typeface="Avenir Next" charset="0"/>
                          <a:cs typeface="Avenir Next" charset="0"/>
                        </a:rPr>
                        <a:t>100%</a:t>
                      </a:r>
                    </a:p>
                  </a:txBody>
                  <a:tcPr marL="10837" marR="10837" marT="108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9" y="356661"/>
            <a:ext cx="8450860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Distribusi Rentang Nilai UKG 2015 Berdasarkan Wilayah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47675"/>
              </p:ext>
            </p:extLst>
          </p:nvPr>
        </p:nvGraphicFramePr>
        <p:xfrm>
          <a:off x="2735628" y="1220755"/>
          <a:ext cx="8640960" cy="380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7" y="5311700"/>
            <a:ext cx="8736971" cy="3637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9" y="356661"/>
            <a:ext cx="8450860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Distribusi Rentang Nilai UKG 2015 Berdasarkan Wilayah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9616" y="805720"/>
            <a:ext cx="6952325" cy="721095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Tidak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terdepat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perbedaan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signifikan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antara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hasil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UKG</a:t>
            </a:r>
            <a:b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kabupaten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kota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26907"/>
              </p:ext>
            </p:extLst>
          </p:nvPr>
        </p:nvGraphicFramePr>
        <p:xfrm>
          <a:off x="2735629" y="1758611"/>
          <a:ext cx="8546355" cy="44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2933236" y="2771364"/>
            <a:ext cx="8151143" cy="12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683986" y="1758609"/>
            <a:ext cx="2380268" cy="428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34951" tIns="67484" rIns="134951" bIns="67484">
            <a:spAutoFit/>
          </a:bodyPr>
          <a:lstStyle/>
          <a:p>
            <a:pPr algn="ctr" defTabSz="1079901"/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SKM 2015: 55.00</a:t>
            </a:r>
            <a:endParaRPr lang="id-ID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39617" y="356661"/>
            <a:ext cx="5854680" cy="492443"/>
          </a:xfrm>
          <a:prstGeom prst="rect">
            <a:avLst/>
          </a:prstGeom>
          <a:noFill/>
        </p:spPr>
        <p:txBody>
          <a:bodyPr wrap="none" lIns="121885" tIns="60942" rIns="121885" bIns="60942" rtlCol="0">
            <a:spAutoFit/>
          </a:bodyPr>
          <a:lstStyle/>
          <a:p>
            <a:pPr defTabSz="1079901"/>
            <a:r>
              <a:rPr lang="id-ID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Tren Nilai UKG 2015 Berdasarkan Usia</a:t>
            </a:r>
            <a:endParaRPr lang="id-ID" sz="24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3944600" y="8778876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8" indent="-28566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4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0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27" indent="-2285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85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38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89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0" indent="-228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AC893F-F8FF-4909-B014-B10B829F6DBC}" type="slidenum">
              <a:rPr lang="id-ID" altLang="id-ID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id-ID" altLang="id-ID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578470"/>
              </p:ext>
            </p:extLst>
          </p:nvPr>
        </p:nvGraphicFramePr>
        <p:xfrm>
          <a:off x="2447596" y="1412784"/>
          <a:ext cx="8928992" cy="474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6944961" y="1961648"/>
            <a:ext cx="1251871" cy="12100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51" tIns="67484" rIns="134951" bIns="67484" rtlCol="0" anchor="ctr"/>
          <a:lstStyle/>
          <a:p>
            <a:pPr algn="ctr" defTabSz="1079901"/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28478" y="5948041"/>
            <a:ext cx="1114500" cy="428707"/>
          </a:xfrm>
          <a:prstGeom prst="rect">
            <a:avLst/>
          </a:prstGeom>
        </p:spPr>
        <p:txBody>
          <a:bodyPr wrap="square" lIns="134951" tIns="67484" rIns="134951" bIns="67484">
            <a:spAutoFit/>
          </a:bodyPr>
          <a:lstStyle/>
          <a:p>
            <a:pPr algn="r" defTabSz="1079901"/>
            <a:r>
              <a:rPr lang="en-US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usia</a:t>
            </a:r>
            <a:endParaRPr lang="en-US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9616" y="805717"/>
            <a:ext cx="6952325" cy="428707"/>
          </a:xfrm>
          <a:prstGeom prst="rect">
            <a:avLst/>
          </a:prstGeom>
          <a:noFill/>
        </p:spPr>
        <p:txBody>
          <a:bodyPr wrap="square" lIns="134951" tIns="67484" rIns="134951" bIns="67484" rtlCol="0">
            <a:spAutoFit/>
          </a:bodyPr>
          <a:lstStyle/>
          <a:p>
            <a:pPr defTabSz="1079901"/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Hasil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UKG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menurun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cukup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tajam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sesudah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usia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41 </a:t>
            </a:r>
            <a:r>
              <a:rPr lang="en-US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tahun</a:t>
            </a:r>
            <a:r>
              <a:rPr lang="en-US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8251" y="1921672"/>
            <a:ext cx="1855319" cy="355200"/>
          </a:xfrm>
          <a:prstGeom prst="rect">
            <a:avLst/>
          </a:prstGeom>
          <a:solidFill>
            <a:srgbClr val="FFC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POTRET KITA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232" y="1066800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PENDAHULUAN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8232" y="1508787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SYARAT GURU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8232" y="2375991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UPAYA PERBAIKAN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8251" y="2785768"/>
            <a:ext cx="1855319" cy="3552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6" tIns="45706" rIns="91386" bIns="45706" anchor="ctr"/>
          <a:lstStyle/>
          <a:p>
            <a:pPr defTabSz="456887">
              <a:defRPr/>
            </a:pPr>
            <a:r>
              <a:rPr lang="en-US" sz="1300" b="1" dirty="0">
                <a:solidFill>
                  <a:prstClr val="black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GURU ABAD 21</a:t>
            </a:r>
            <a:endParaRPr lang="id-ID" sz="1300" b="1" dirty="0">
              <a:solidFill>
                <a:prstClr val="black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14260</TotalTime>
  <Words>4172</Words>
  <Application>Microsoft Office PowerPoint</Application>
  <PresentationFormat>Custom</PresentationFormat>
  <Paragraphs>1498</Paragraphs>
  <Slides>45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Office Theme</vt:lpstr>
      <vt:lpstr>3_Office Theme</vt:lpstr>
      <vt:lpstr>1_Office Theme</vt:lpstr>
      <vt:lpstr>4_Office Theme</vt:lpstr>
      <vt:lpstr>5_Office Theme</vt:lpstr>
      <vt:lpstr>6_Office Theme</vt:lpstr>
      <vt:lpstr>7_Office Theme</vt:lpstr>
      <vt:lpstr>2_Office Theme</vt:lpstr>
      <vt:lpstr>8_Office Theme</vt:lpstr>
      <vt:lpstr>9_Office Theme</vt:lpstr>
      <vt:lpstr>10_Office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Pemenuhan Guru Produktif Melalui Program Alih Fungsi </vt:lpstr>
      <vt:lpstr>PowerPoint Presentation</vt:lpstr>
      <vt:lpstr>PowerPoint Presentation</vt:lpstr>
      <vt:lpstr>PowerPoint Presentation</vt:lpstr>
      <vt:lpstr>Jadwal Program Alih Fungsi Tahun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ananto seta</dc:creator>
  <cp:lastModifiedBy>PR1-Staff</cp:lastModifiedBy>
  <cp:revision>465</cp:revision>
  <cp:lastPrinted>2016-09-21T05:32:26Z</cp:lastPrinted>
  <dcterms:created xsi:type="dcterms:W3CDTF">2016-08-26T04:02:08Z</dcterms:created>
  <dcterms:modified xsi:type="dcterms:W3CDTF">2016-10-13T15:09:49Z</dcterms:modified>
</cp:coreProperties>
</file>